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1"/>
  </p:notesMasterIdLst>
  <p:sldIdLst>
    <p:sldId id="257" r:id="rId2"/>
    <p:sldId id="258" r:id="rId3"/>
    <p:sldId id="259" r:id="rId4"/>
    <p:sldId id="280" r:id="rId5"/>
    <p:sldId id="281" r:id="rId6"/>
    <p:sldId id="282" r:id="rId7"/>
    <p:sldId id="260" r:id="rId8"/>
    <p:sldId id="299" r:id="rId9"/>
    <p:sldId id="300" r:id="rId10"/>
    <p:sldId id="301" r:id="rId11"/>
    <p:sldId id="302" r:id="rId12"/>
    <p:sldId id="303" r:id="rId13"/>
    <p:sldId id="304" r:id="rId14"/>
    <p:sldId id="305" r:id="rId15"/>
    <p:sldId id="306" r:id="rId16"/>
    <p:sldId id="307" r:id="rId17"/>
    <p:sldId id="308" r:id="rId18"/>
    <p:sldId id="261" r:id="rId19"/>
    <p:sldId id="341" r:id="rId20"/>
    <p:sldId id="342" r:id="rId21"/>
    <p:sldId id="343" r:id="rId22"/>
    <p:sldId id="344" r:id="rId23"/>
    <p:sldId id="345" r:id="rId24"/>
    <p:sldId id="346" r:id="rId25"/>
    <p:sldId id="347" r:id="rId26"/>
    <p:sldId id="348" r:id="rId27"/>
    <p:sldId id="349" r:id="rId28"/>
    <p:sldId id="350" r:id="rId29"/>
    <p:sldId id="351" r:id="rId30"/>
    <p:sldId id="352" r:id="rId31"/>
    <p:sldId id="353" r:id="rId32"/>
    <p:sldId id="354" r:id="rId33"/>
    <p:sldId id="355" r:id="rId34"/>
    <p:sldId id="262" r:id="rId35"/>
    <p:sldId id="292" r:id="rId36"/>
    <p:sldId id="293" r:id="rId37"/>
    <p:sldId id="294" r:id="rId38"/>
    <p:sldId id="295" r:id="rId39"/>
    <p:sldId id="296" r:id="rId40"/>
    <p:sldId id="297" r:id="rId41"/>
    <p:sldId id="298" r:id="rId42"/>
    <p:sldId id="263" r:id="rId43"/>
    <p:sldId id="264" r:id="rId44"/>
    <p:sldId id="283" r:id="rId45"/>
    <p:sldId id="284" r:id="rId46"/>
    <p:sldId id="285" r:id="rId47"/>
    <p:sldId id="286" r:id="rId48"/>
    <p:sldId id="288" r:id="rId49"/>
    <p:sldId id="289" r:id="rId50"/>
    <p:sldId id="290" r:id="rId51"/>
    <p:sldId id="291" r:id="rId52"/>
    <p:sldId id="287" r:id="rId53"/>
    <p:sldId id="384" r:id="rId54"/>
    <p:sldId id="382" r:id="rId55"/>
    <p:sldId id="383" r:id="rId56"/>
    <p:sldId id="385" r:id="rId57"/>
    <p:sldId id="265" r:id="rId58"/>
    <p:sldId id="269" r:id="rId59"/>
    <p:sldId id="270" r:id="rId60"/>
    <p:sldId id="271" r:id="rId61"/>
    <p:sldId id="272" r:id="rId62"/>
    <p:sldId id="273" r:id="rId63"/>
    <p:sldId id="274" r:id="rId64"/>
    <p:sldId id="275" r:id="rId65"/>
    <p:sldId id="276" r:id="rId66"/>
    <p:sldId id="277" r:id="rId67"/>
    <p:sldId id="278" r:id="rId68"/>
    <p:sldId id="279" r:id="rId69"/>
    <p:sldId id="266" r:id="rId70"/>
    <p:sldId id="363" r:id="rId71"/>
    <p:sldId id="364" r:id="rId72"/>
    <p:sldId id="365" r:id="rId73"/>
    <p:sldId id="366" r:id="rId74"/>
    <p:sldId id="367" r:id="rId75"/>
    <p:sldId id="368" r:id="rId76"/>
    <p:sldId id="369" r:id="rId77"/>
    <p:sldId id="371" r:id="rId78"/>
    <p:sldId id="372" r:id="rId79"/>
    <p:sldId id="370" r:id="rId80"/>
    <p:sldId id="373" r:id="rId81"/>
    <p:sldId id="374" r:id="rId82"/>
    <p:sldId id="375" r:id="rId83"/>
    <p:sldId id="376" r:id="rId84"/>
    <p:sldId id="377" r:id="rId85"/>
    <p:sldId id="378" r:id="rId86"/>
    <p:sldId id="379" r:id="rId87"/>
    <p:sldId id="380" r:id="rId88"/>
    <p:sldId id="267" r:id="rId89"/>
    <p:sldId id="356" r:id="rId90"/>
    <p:sldId id="357" r:id="rId91"/>
    <p:sldId id="358" r:id="rId92"/>
    <p:sldId id="359" r:id="rId93"/>
    <p:sldId id="381" r:id="rId94"/>
    <p:sldId id="360" r:id="rId95"/>
    <p:sldId id="361" r:id="rId96"/>
    <p:sldId id="362" r:id="rId97"/>
    <p:sldId id="268" r:id="rId98"/>
    <p:sldId id="309" r:id="rId99"/>
    <p:sldId id="310" r:id="rId100"/>
    <p:sldId id="311" r:id="rId101"/>
    <p:sldId id="312" r:id="rId102"/>
    <p:sldId id="313" r:id="rId103"/>
    <p:sldId id="314" r:id="rId104"/>
    <p:sldId id="315" r:id="rId105"/>
    <p:sldId id="316" r:id="rId106"/>
    <p:sldId id="317" r:id="rId107"/>
    <p:sldId id="318" r:id="rId108"/>
    <p:sldId id="319" r:id="rId109"/>
    <p:sldId id="320" r:id="rId110"/>
    <p:sldId id="321" r:id="rId111"/>
    <p:sldId id="322" r:id="rId112"/>
    <p:sldId id="323" r:id="rId113"/>
    <p:sldId id="324" r:id="rId114"/>
    <p:sldId id="325" r:id="rId115"/>
    <p:sldId id="326" r:id="rId116"/>
    <p:sldId id="327" r:id="rId117"/>
    <p:sldId id="328" r:id="rId118"/>
    <p:sldId id="329" r:id="rId119"/>
    <p:sldId id="330" r:id="rId120"/>
    <p:sldId id="331" r:id="rId121"/>
    <p:sldId id="332" r:id="rId122"/>
    <p:sldId id="333" r:id="rId123"/>
    <p:sldId id="334" r:id="rId124"/>
    <p:sldId id="335" r:id="rId125"/>
    <p:sldId id="336" r:id="rId126"/>
    <p:sldId id="337" r:id="rId127"/>
    <p:sldId id="338" r:id="rId128"/>
    <p:sldId id="339" r:id="rId129"/>
    <p:sldId id="340" r:id="rId130"/>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3 Arquitectura Cliente-Servidor" id="{FAE5BC02-0995-4CCF-AF56-B390444AE0C3}">
          <p14:sldIdLst>
            <p14:sldId id="257"/>
          </p14:sldIdLst>
        </p14:section>
        <p14:section name="3.1 Aplicaciones sobre un servicio no rientado a conexión" id="{3DD6F089-653B-4320-A68F-22B06726C38B}">
          <p14:sldIdLst>
            <p14:sldId id="258"/>
          </p14:sldIdLst>
        </p14:section>
        <p14:section name="3.1.1 Protocolo TFTP" id="{C6FAEBC5-EFAF-430A-89B7-6DC3F76FFAD5}">
          <p14:sldIdLst>
            <p14:sldId id="259"/>
            <p14:sldId id="280"/>
            <p14:sldId id="281"/>
            <p14:sldId id="282"/>
          </p14:sldIdLst>
        </p14:section>
        <p14:section name="3.1.2 Protocolo DNS" id="{14F1A5D2-A878-4C97-9D2B-2DEEB080AFD8}">
          <p14:sldIdLst>
            <p14:sldId id="260"/>
            <p14:sldId id="299"/>
            <p14:sldId id="300"/>
            <p14:sldId id="301"/>
            <p14:sldId id="302"/>
            <p14:sldId id="303"/>
            <p14:sldId id="304"/>
            <p14:sldId id="305"/>
            <p14:sldId id="306"/>
            <p14:sldId id="307"/>
            <p14:sldId id="308"/>
          </p14:sldIdLst>
        </p14:section>
        <p14:section name="3.1.3 Protocolo DHCP" id="{3AD2F6FE-E68F-43DE-8931-CA147E7B4413}">
          <p14:sldIdLst>
            <p14:sldId id="261"/>
            <p14:sldId id="341"/>
            <p14:sldId id="342"/>
            <p14:sldId id="343"/>
            <p14:sldId id="344"/>
            <p14:sldId id="345"/>
            <p14:sldId id="346"/>
            <p14:sldId id="347"/>
            <p14:sldId id="348"/>
            <p14:sldId id="349"/>
            <p14:sldId id="350"/>
            <p14:sldId id="351"/>
            <p14:sldId id="352"/>
            <p14:sldId id="353"/>
            <p14:sldId id="354"/>
            <p14:sldId id="355"/>
          </p14:sldIdLst>
        </p14:section>
        <p14:section name="3.1.4 Protocolo NFS" id="{9314F056-50DB-4A0B-A54D-B2B45A699016}">
          <p14:sldIdLst>
            <p14:sldId id="262"/>
            <p14:sldId id="292"/>
            <p14:sldId id="293"/>
            <p14:sldId id="294"/>
            <p14:sldId id="295"/>
            <p14:sldId id="296"/>
            <p14:sldId id="297"/>
            <p14:sldId id="298"/>
          </p14:sldIdLst>
        </p14:section>
        <p14:section name="3.2 Aplicaciones sobre un servicio orientado a conexión" id="{0B9C076B-DE3B-4026-AF86-CD09FE9856DF}">
          <p14:sldIdLst>
            <p14:sldId id="263"/>
          </p14:sldIdLst>
        </p14:section>
        <p14:section name="3.2.1 Protocolo FTP" id="{0ED89C12-B7D3-410E-AC21-CF2880D2DD55}">
          <p14:sldIdLst>
            <p14:sldId id="264"/>
            <p14:sldId id="283"/>
            <p14:sldId id="284"/>
            <p14:sldId id="285"/>
            <p14:sldId id="286"/>
            <p14:sldId id="288"/>
            <p14:sldId id="289"/>
            <p14:sldId id="290"/>
            <p14:sldId id="291"/>
            <p14:sldId id="287"/>
            <p14:sldId id="384"/>
            <p14:sldId id="382"/>
            <p14:sldId id="383"/>
            <p14:sldId id="385"/>
          </p14:sldIdLst>
        </p14:section>
        <p14:section name="3.2.2 Protocolo Telnet" id="{F92D0FF4-14FE-4121-B68F-6B0B96F090E8}">
          <p14:sldIdLst>
            <p14:sldId id="265"/>
            <p14:sldId id="269"/>
            <p14:sldId id="270"/>
            <p14:sldId id="271"/>
            <p14:sldId id="272"/>
            <p14:sldId id="273"/>
            <p14:sldId id="274"/>
            <p14:sldId id="275"/>
            <p14:sldId id="276"/>
            <p14:sldId id="277"/>
            <p14:sldId id="278"/>
            <p14:sldId id="279"/>
          </p14:sldIdLst>
        </p14:section>
        <p14:section name="3.2.3 Protocolo HTTP" id="{6DE15A62-7AC8-4C1A-8299-339D2A24CF91}">
          <p14:sldIdLst>
            <p14:sldId id="266"/>
            <p14:sldId id="363"/>
            <p14:sldId id="364"/>
            <p14:sldId id="365"/>
            <p14:sldId id="366"/>
            <p14:sldId id="367"/>
            <p14:sldId id="368"/>
            <p14:sldId id="369"/>
            <p14:sldId id="371"/>
            <p14:sldId id="372"/>
            <p14:sldId id="370"/>
            <p14:sldId id="373"/>
            <p14:sldId id="374"/>
            <p14:sldId id="375"/>
            <p14:sldId id="376"/>
            <p14:sldId id="377"/>
            <p14:sldId id="378"/>
            <p14:sldId id="379"/>
            <p14:sldId id="380"/>
          </p14:sldIdLst>
        </p14:section>
        <p14:section name="3.2.4 Protocolo SMTP" id="{CF73A4F6-C202-4C01-8F48-E4964C4AD300}">
          <p14:sldIdLst>
            <p14:sldId id="267"/>
            <p14:sldId id="356"/>
            <p14:sldId id="357"/>
            <p14:sldId id="358"/>
            <p14:sldId id="359"/>
            <p14:sldId id="381"/>
            <p14:sldId id="360"/>
            <p14:sldId id="361"/>
            <p14:sldId id="362"/>
          </p14:sldIdLst>
        </p14:section>
        <p14:section name="3.2.5 Protocolo SNMP" id="{295264E9-8B66-458A-9B10-4ED6769AD118}">
          <p14:sldIdLst>
            <p14:sldId id="268"/>
            <p14:sldId id="309"/>
            <p14:sldId id="310"/>
            <p14:sldId id="311"/>
            <p14:sldId id="312"/>
            <p14:sldId id="313"/>
            <p14:sldId id="314"/>
            <p14:sldId id="315"/>
            <p14:sldId id="316"/>
            <p14:sldId id="317"/>
            <p14:sldId id="318"/>
            <p14:sldId id="319"/>
            <p14:sldId id="320"/>
            <p14:sldId id="321"/>
            <p14:sldId id="322"/>
            <p14:sldId id="323"/>
            <p14:sldId id="324"/>
            <p14:sldId id="325"/>
            <p14:sldId id="326"/>
            <p14:sldId id="327"/>
            <p14:sldId id="328"/>
            <p14:sldId id="329"/>
            <p14:sldId id="330"/>
            <p14:sldId id="331"/>
            <p14:sldId id="332"/>
            <p14:sldId id="333"/>
            <p14:sldId id="334"/>
            <p14:sldId id="335"/>
            <p14:sldId id="336"/>
            <p14:sldId id="337"/>
            <p14:sldId id="338"/>
            <p14:sldId id="339"/>
            <p14:sldId id="34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6" autoAdjust="0"/>
    <p:restoredTop sz="94660"/>
  </p:normalViewPr>
  <p:slideViewPr>
    <p:cSldViewPr snapToGrid="0">
      <p:cViewPr varScale="1">
        <p:scale>
          <a:sx n="69" d="100"/>
          <a:sy n="69" d="100"/>
        </p:scale>
        <p:origin x="69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theme" Target="theme/theme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tableStyles" Target="tableStyle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notesMaster" Target="notesMasters/notesMaster1.xml"/><Relationship Id="rId136" Type="http://schemas.microsoft.com/office/2016/11/relationships/changesInfo" Target="changesInfos/changesInfo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presProps" Target="pres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ardo Mtz" userId="28b94b4c2cc33072" providerId="LiveId" clId="{740CCEEF-34D5-406A-8EEA-92FE0693BD50}"/>
  </pc:docChgLst>
  <pc:docChgLst>
    <pc:chgData name="Ricardo Mtz" userId="28b94b4c2cc33072" providerId="LiveId" clId="{A7F6C121-4CDD-42C1-998E-7B1084428A77}"/>
    <pc:docChg chg="modSld">
      <pc:chgData name="Ricardo Mtz" userId="28b94b4c2cc33072" providerId="LiveId" clId="{A7F6C121-4CDD-42C1-998E-7B1084428A77}" dt="2018-06-05T11:44:51.327" v="2" actId="20577"/>
      <pc:docMkLst>
        <pc:docMk/>
      </pc:docMkLst>
      <pc:sldChg chg="modSp">
        <pc:chgData name="Ricardo Mtz" userId="28b94b4c2cc33072" providerId="LiveId" clId="{A7F6C121-4CDD-42C1-998E-7B1084428A77}" dt="2018-06-05T11:43:58.142" v="0" actId="20577"/>
        <pc:sldMkLst>
          <pc:docMk/>
          <pc:sldMk cId="1307852877" sldId="273"/>
        </pc:sldMkLst>
        <pc:spChg chg="mod">
          <ac:chgData name="Ricardo Mtz" userId="28b94b4c2cc33072" providerId="LiveId" clId="{A7F6C121-4CDD-42C1-998E-7B1084428A77}" dt="2018-06-05T11:43:58.142" v="0" actId="20577"/>
          <ac:spMkLst>
            <pc:docMk/>
            <pc:sldMk cId="1307852877" sldId="273"/>
            <ac:spMk id="3" creationId="{F86D9405-9CF5-4E91-B721-47D8F68D2371}"/>
          </ac:spMkLst>
        </pc:spChg>
      </pc:sldChg>
      <pc:sldChg chg="modSp">
        <pc:chgData name="Ricardo Mtz" userId="28b94b4c2cc33072" providerId="LiveId" clId="{A7F6C121-4CDD-42C1-998E-7B1084428A77}" dt="2018-06-05T11:44:51.327" v="2" actId="20577"/>
        <pc:sldMkLst>
          <pc:docMk/>
          <pc:sldMk cId="3615184995" sldId="274"/>
        </pc:sldMkLst>
        <pc:spChg chg="mod">
          <ac:chgData name="Ricardo Mtz" userId="28b94b4c2cc33072" providerId="LiveId" clId="{A7F6C121-4CDD-42C1-998E-7B1084428A77}" dt="2018-06-05T11:44:51.327" v="2" actId="20577"/>
          <ac:spMkLst>
            <pc:docMk/>
            <pc:sldMk cId="3615184995" sldId="274"/>
            <ac:spMk id="11" creationId="{07AB5455-3350-4FF5-9569-88D18D1C12D6}"/>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A12EED-8873-428D-BBD3-2D6C071E80FB}"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s-MX"/>
        </a:p>
      </dgm:t>
    </dgm:pt>
    <dgm:pt modelId="{8C7238C8-5CB7-4157-80C9-40D22435F4D8}">
      <dgm:prSet phldrT="[Texto]"/>
      <dgm:spPr/>
      <dgm:t>
        <a:bodyPr/>
        <a:lstStyle/>
        <a:p>
          <a:r>
            <a:rPr lang="es-MX" dirty="0" err="1"/>
            <a:t>iso</a:t>
          </a:r>
          <a:r>
            <a:rPr lang="es-MX" dirty="0"/>
            <a:t>(1)</a:t>
          </a:r>
        </a:p>
      </dgm:t>
    </dgm:pt>
    <dgm:pt modelId="{0574360C-4761-4CF3-AA15-E25825F0114B}" type="parTrans" cxnId="{CFB4579E-A4A8-4D66-B67D-21C0D73062C8}">
      <dgm:prSet/>
      <dgm:spPr/>
      <dgm:t>
        <a:bodyPr/>
        <a:lstStyle/>
        <a:p>
          <a:endParaRPr lang="es-MX"/>
        </a:p>
      </dgm:t>
    </dgm:pt>
    <dgm:pt modelId="{CC7E5EFD-53B7-4734-9B7B-7DB48A9AF179}" type="sibTrans" cxnId="{CFB4579E-A4A8-4D66-B67D-21C0D73062C8}">
      <dgm:prSet/>
      <dgm:spPr/>
      <dgm:t>
        <a:bodyPr/>
        <a:lstStyle/>
        <a:p>
          <a:endParaRPr lang="es-MX"/>
        </a:p>
      </dgm:t>
    </dgm:pt>
    <dgm:pt modelId="{20ADD951-B25D-4D8E-9A4C-8FD1E24AD926}">
      <dgm:prSet phldrT="[Texto]"/>
      <dgm:spPr/>
      <dgm:t>
        <a:bodyPr/>
        <a:lstStyle/>
        <a:p>
          <a:r>
            <a:rPr lang="es-MX" dirty="0" err="1"/>
            <a:t>org</a:t>
          </a:r>
          <a:r>
            <a:rPr lang="es-MX" dirty="0"/>
            <a:t>(3)</a:t>
          </a:r>
        </a:p>
      </dgm:t>
    </dgm:pt>
    <dgm:pt modelId="{09754394-1F6B-4F6E-9BDE-D226D1093923}" type="parTrans" cxnId="{2A3B618B-6D91-4BFB-AB05-939035DBD10D}">
      <dgm:prSet/>
      <dgm:spPr/>
      <dgm:t>
        <a:bodyPr/>
        <a:lstStyle/>
        <a:p>
          <a:endParaRPr lang="es-MX"/>
        </a:p>
      </dgm:t>
    </dgm:pt>
    <dgm:pt modelId="{73C5230B-4FBE-4EBA-8B21-F7BD46136E44}" type="sibTrans" cxnId="{2A3B618B-6D91-4BFB-AB05-939035DBD10D}">
      <dgm:prSet/>
      <dgm:spPr/>
      <dgm:t>
        <a:bodyPr/>
        <a:lstStyle/>
        <a:p>
          <a:endParaRPr lang="es-MX"/>
        </a:p>
      </dgm:t>
    </dgm:pt>
    <dgm:pt modelId="{48D220CD-A64A-447E-9F9C-697DB888B4C8}">
      <dgm:prSet phldrT="[Texto]"/>
      <dgm:spPr/>
      <dgm:t>
        <a:bodyPr/>
        <a:lstStyle/>
        <a:p>
          <a:r>
            <a:rPr lang="es-MX" dirty="0" err="1"/>
            <a:t>dod</a:t>
          </a:r>
          <a:r>
            <a:rPr lang="es-MX" dirty="0"/>
            <a:t>(6)</a:t>
          </a:r>
        </a:p>
      </dgm:t>
    </dgm:pt>
    <dgm:pt modelId="{CA221FFE-A37C-470A-862B-DAA0799C02FB}" type="parTrans" cxnId="{87F624B0-3063-4534-B188-42709D981ED6}">
      <dgm:prSet/>
      <dgm:spPr/>
      <dgm:t>
        <a:bodyPr/>
        <a:lstStyle/>
        <a:p>
          <a:endParaRPr lang="es-MX"/>
        </a:p>
      </dgm:t>
    </dgm:pt>
    <dgm:pt modelId="{1E3ED9DC-4380-4994-931D-489E3EA95592}" type="sibTrans" cxnId="{87F624B0-3063-4534-B188-42709D981ED6}">
      <dgm:prSet/>
      <dgm:spPr/>
      <dgm:t>
        <a:bodyPr/>
        <a:lstStyle/>
        <a:p>
          <a:endParaRPr lang="es-MX"/>
        </a:p>
      </dgm:t>
    </dgm:pt>
    <dgm:pt modelId="{46A7C68C-27AE-4A45-A7AC-57A5FE950E61}">
      <dgm:prSet phldrT="[Texto]"/>
      <dgm:spPr/>
      <dgm:t>
        <a:bodyPr/>
        <a:lstStyle/>
        <a:p>
          <a:r>
            <a:rPr lang="es-MX" dirty="0"/>
            <a:t>internet(1)</a:t>
          </a:r>
        </a:p>
      </dgm:t>
    </dgm:pt>
    <dgm:pt modelId="{31231A9C-8809-4640-8620-CFFB22BACA94}" type="parTrans" cxnId="{64052455-1759-47A5-81C7-A33D41157F68}">
      <dgm:prSet/>
      <dgm:spPr/>
      <dgm:t>
        <a:bodyPr/>
        <a:lstStyle/>
        <a:p>
          <a:endParaRPr lang="es-MX"/>
        </a:p>
      </dgm:t>
    </dgm:pt>
    <dgm:pt modelId="{B2AD1140-83E0-41DD-B694-E414B7563BF1}" type="sibTrans" cxnId="{64052455-1759-47A5-81C7-A33D41157F68}">
      <dgm:prSet/>
      <dgm:spPr/>
      <dgm:t>
        <a:bodyPr/>
        <a:lstStyle/>
        <a:p>
          <a:endParaRPr lang="es-MX"/>
        </a:p>
      </dgm:t>
    </dgm:pt>
    <dgm:pt modelId="{E5AFFBC8-29CD-4164-B307-A14DBC564A67}">
      <dgm:prSet phldrT="[Texto]"/>
      <dgm:spPr/>
      <dgm:t>
        <a:bodyPr/>
        <a:lstStyle/>
        <a:p>
          <a:r>
            <a:rPr lang="es-MX" dirty="0" err="1"/>
            <a:t>directory</a:t>
          </a:r>
          <a:r>
            <a:rPr lang="es-MX" dirty="0"/>
            <a:t>(1)</a:t>
          </a:r>
        </a:p>
      </dgm:t>
    </dgm:pt>
    <dgm:pt modelId="{3EC36F14-3D70-4EEA-A15C-8DEA0050FFFF}" type="parTrans" cxnId="{EFF2E401-C43F-44DF-9CD2-413E3D533B48}">
      <dgm:prSet/>
      <dgm:spPr/>
      <dgm:t>
        <a:bodyPr/>
        <a:lstStyle/>
        <a:p>
          <a:endParaRPr lang="es-MX"/>
        </a:p>
      </dgm:t>
    </dgm:pt>
    <dgm:pt modelId="{9A4BEAF4-DF80-473A-B7BC-BD828F63D969}" type="sibTrans" cxnId="{EFF2E401-C43F-44DF-9CD2-413E3D533B48}">
      <dgm:prSet/>
      <dgm:spPr/>
      <dgm:t>
        <a:bodyPr/>
        <a:lstStyle/>
        <a:p>
          <a:endParaRPr lang="es-MX"/>
        </a:p>
      </dgm:t>
    </dgm:pt>
    <dgm:pt modelId="{C6FE1082-F2EB-49CD-926B-44863889F330}">
      <dgm:prSet phldrT="[Texto]"/>
      <dgm:spPr/>
      <dgm:t>
        <a:bodyPr/>
        <a:lstStyle/>
        <a:p>
          <a:r>
            <a:rPr lang="es-MX" dirty="0" err="1"/>
            <a:t>mgmt</a:t>
          </a:r>
          <a:r>
            <a:rPr lang="es-MX" dirty="0"/>
            <a:t>(2)</a:t>
          </a:r>
        </a:p>
      </dgm:t>
    </dgm:pt>
    <dgm:pt modelId="{85673C2B-1228-4C66-9898-2263CA684F95}" type="parTrans" cxnId="{370CC161-5231-4A59-88F3-822F86CD301D}">
      <dgm:prSet/>
      <dgm:spPr/>
      <dgm:t>
        <a:bodyPr/>
        <a:lstStyle/>
        <a:p>
          <a:endParaRPr lang="es-MX"/>
        </a:p>
      </dgm:t>
    </dgm:pt>
    <dgm:pt modelId="{0695F877-8278-4E7F-854E-68A12D29F3C0}" type="sibTrans" cxnId="{370CC161-5231-4A59-88F3-822F86CD301D}">
      <dgm:prSet/>
      <dgm:spPr/>
      <dgm:t>
        <a:bodyPr/>
        <a:lstStyle/>
        <a:p>
          <a:endParaRPr lang="es-MX"/>
        </a:p>
      </dgm:t>
    </dgm:pt>
    <dgm:pt modelId="{4247801B-4EDC-4AFC-A098-CF981273C666}">
      <dgm:prSet phldrT="[Texto]"/>
      <dgm:spPr/>
      <dgm:t>
        <a:bodyPr/>
        <a:lstStyle/>
        <a:p>
          <a:r>
            <a:rPr lang="es-MX" dirty="0"/>
            <a:t>Mib-2(1)</a:t>
          </a:r>
        </a:p>
      </dgm:t>
    </dgm:pt>
    <dgm:pt modelId="{61FF6723-6335-4F03-A45D-63DAE127310B}" type="parTrans" cxnId="{9B07BD2F-CA32-4EAF-8B96-3AA48AD4429A}">
      <dgm:prSet/>
      <dgm:spPr/>
      <dgm:t>
        <a:bodyPr/>
        <a:lstStyle/>
        <a:p>
          <a:endParaRPr lang="es-MX"/>
        </a:p>
      </dgm:t>
    </dgm:pt>
    <dgm:pt modelId="{D31007E8-14D5-4DE8-8CAC-30DAE2F49D4D}" type="sibTrans" cxnId="{9B07BD2F-CA32-4EAF-8B96-3AA48AD4429A}">
      <dgm:prSet/>
      <dgm:spPr/>
      <dgm:t>
        <a:bodyPr/>
        <a:lstStyle/>
        <a:p>
          <a:endParaRPr lang="es-MX"/>
        </a:p>
      </dgm:t>
    </dgm:pt>
    <dgm:pt modelId="{CA0B869B-B815-43F2-B5EA-5C486E579E17}">
      <dgm:prSet phldrT="[Texto]"/>
      <dgm:spPr/>
      <dgm:t>
        <a:bodyPr/>
        <a:lstStyle/>
        <a:p>
          <a:r>
            <a:rPr lang="es-MX" dirty="0" err="1"/>
            <a:t>system</a:t>
          </a:r>
          <a:r>
            <a:rPr lang="es-MX" dirty="0"/>
            <a:t>(1)</a:t>
          </a:r>
        </a:p>
      </dgm:t>
    </dgm:pt>
    <dgm:pt modelId="{C903DBDD-2A1F-43FC-B6A8-9D64B5B429C1}" type="parTrans" cxnId="{297F19E4-133C-43B6-8F6E-0A5733114AB5}">
      <dgm:prSet/>
      <dgm:spPr/>
      <dgm:t>
        <a:bodyPr/>
        <a:lstStyle/>
        <a:p>
          <a:endParaRPr lang="es-MX"/>
        </a:p>
      </dgm:t>
    </dgm:pt>
    <dgm:pt modelId="{EB886DAA-D461-4BA6-8761-1ABAFDF0E95A}" type="sibTrans" cxnId="{297F19E4-133C-43B6-8F6E-0A5733114AB5}">
      <dgm:prSet/>
      <dgm:spPr/>
      <dgm:t>
        <a:bodyPr/>
        <a:lstStyle/>
        <a:p>
          <a:endParaRPr lang="es-MX"/>
        </a:p>
      </dgm:t>
    </dgm:pt>
    <dgm:pt modelId="{E870AD5C-81E7-4088-AB90-71049CFA5B5B}">
      <dgm:prSet phldrT="[Texto]"/>
      <dgm:spPr/>
      <dgm:t>
        <a:bodyPr/>
        <a:lstStyle/>
        <a:p>
          <a:r>
            <a:rPr lang="es-MX" dirty="0"/>
            <a:t>interface(2)</a:t>
          </a:r>
        </a:p>
      </dgm:t>
    </dgm:pt>
    <dgm:pt modelId="{9122927D-3D06-480C-9514-430344166A86}" type="parTrans" cxnId="{D808F3A1-D297-4DCE-AE63-4EE32E44F2BD}">
      <dgm:prSet/>
      <dgm:spPr/>
      <dgm:t>
        <a:bodyPr/>
        <a:lstStyle/>
        <a:p>
          <a:endParaRPr lang="es-MX"/>
        </a:p>
      </dgm:t>
    </dgm:pt>
    <dgm:pt modelId="{1C6E095F-4045-4357-9C66-03F39E71E809}" type="sibTrans" cxnId="{D808F3A1-D297-4DCE-AE63-4EE32E44F2BD}">
      <dgm:prSet/>
      <dgm:spPr/>
      <dgm:t>
        <a:bodyPr/>
        <a:lstStyle/>
        <a:p>
          <a:endParaRPr lang="es-MX"/>
        </a:p>
      </dgm:t>
    </dgm:pt>
    <dgm:pt modelId="{C5ED1D7B-86A5-4C80-82BE-880E0EF99E75}">
      <dgm:prSet phldrT="[Texto]"/>
      <dgm:spPr/>
      <dgm:t>
        <a:bodyPr/>
        <a:lstStyle/>
        <a:p>
          <a:r>
            <a:rPr lang="es-MX" dirty="0"/>
            <a:t>at(3)</a:t>
          </a:r>
        </a:p>
      </dgm:t>
    </dgm:pt>
    <dgm:pt modelId="{965E3E98-57B2-4676-987A-C23058A49C58}" type="parTrans" cxnId="{61F24F38-6783-43CE-B0C7-07B312C14DA2}">
      <dgm:prSet/>
      <dgm:spPr/>
      <dgm:t>
        <a:bodyPr/>
        <a:lstStyle/>
        <a:p>
          <a:endParaRPr lang="es-MX"/>
        </a:p>
      </dgm:t>
    </dgm:pt>
    <dgm:pt modelId="{24F89F1A-46BA-4217-AC9A-8CFD1D8CB10C}" type="sibTrans" cxnId="{61F24F38-6783-43CE-B0C7-07B312C14DA2}">
      <dgm:prSet/>
      <dgm:spPr/>
      <dgm:t>
        <a:bodyPr/>
        <a:lstStyle/>
        <a:p>
          <a:endParaRPr lang="es-MX"/>
        </a:p>
      </dgm:t>
    </dgm:pt>
    <dgm:pt modelId="{C68BA4A0-1CB7-4633-9802-96946B8C3A43}">
      <dgm:prSet phldrT="[Texto]"/>
      <dgm:spPr/>
      <dgm:t>
        <a:bodyPr/>
        <a:lstStyle/>
        <a:p>
          <a:r>
            <a:rPr lang="es-MX" dirty="0" err="1"/>
            <a:t>ip</a:t>
          </a:r>
          <a:r>
            <a:rPr lang="es-MX" dirty="0"/>
            <a:t>(4)</a:t>
          </a:r>
        </a:p>
      </dgm:t>
    </dgm:pt>
    <dgm:pt modelId="{7037EE03-F47A-4050-BBCE-36604EC99EA4}" type="parTrans" cxnId="{2E01003B-F646-4DAB-9909-548893236CD7}">
      <dgm:prSet/>
      <dgm:spPr/>
      <dgm:t>
        <a:bodyPr/>
        <a:lstStyle/>
        <a:p>
          <a:endParaRPr lang="es-MX"/>
        </a:p>
      </dgm:t>
    </dgm:pt>
    <dgm:pt modelId="{985CEEE5-B8C1-41CC-B7E2-CC0520732ED5}" type="sibTrans" cxnId="{2E01003B-F646-4DAB-9909-548893236CD7}">
      <dgm:prSet/>
      <dgm:spPr/>
      <dgm:t>
        <a:bodyPr/>
        <a:lstStyle/>
        <a:p>
          <a:endParaRPr lang="es-MX"/>
        </a:p>
      </dgm:t>
    </dgm:pt>
    <dgm:pt modelId="{EE3D795C-81C8-4389-B130-93BA4C4A380F}">
      <dgm:prSet phldrT="[Texto]"/>
      <dgm:spPr/>
      <dgm:t>
        <a:bodyPr/>
        <a:lstStyle/>
        <a:p>
          <a:r>
            <a:rPr lang="es-MX" dirty="0" err="1"/>
            <a:t>icmp</a:t>
          </a:r>
          <a:r>
            <a:rPr lang="es-MX" dirty="0"/>
            <a:t>(5)</a:t>
          </a:r>
        </a:p>
      </dgm:t>
    </dgm:pt>
    <dgm:pt modelId="{4C43A93F-BFDB-4B4C-BD64-3B767A363DF3}" type="parTrans" cxnId="{9C11D8B2-7530-4E7A-90ED-1C2151C1D57F}">
      <dgm:prSet/>
      <dgm:spPr/>
      <dgm:t>
        <a:bodyPr/>
        <a:lstStyle/>
        <a:p>
          <a:endParaRPr lang="es-MX"/>
        </a:p>
      </dgm:t>
    </dgm:pt>
    <dgm:pt modelId="{B5E57F5E-5EF4-4E65-B570-7E28EF889BB2}" type="sibTrans" cxnId="{9C11D8B2-7530-4E7A-90ED-1C2151C1D57F}">
      <dgm:prSet/>
      <dgm:spPr/>
      <dgm:t>
        <a:bodyPr/>
        <a:lstStyle/>
        <a:p>
          <a:endParaRPr lang="es-MX"/>
        </a:p>
      </dgm:t>
    </dgm:pt>
    <dgm:pt modelId="{D4924C29-8CA2-4A56-B59E-40A71DDFD3BD}">
      <dgm:prSet phldrT="[Texto]"/>
      <dgm:spPr/>
      <dgm:t>
        <a:bodyPr/>
        <a:lstStyle/>
        <a:p>
          <a:r>
            <a:rPr lang="es-MX" dirty="0" err="1"/>
            <a:t>tcp</a:t>
          </a:r>
          <a:r>
            <a:rPr lang="es-MX" dirty="0"/>
            <a:t>(6)</a:t>
          </a:r>
        </a:p>
      </dgm:t>
    </dgm:pt>
    <dgm:pt modelId="{C053739E-3009-451E-8B3C-632AF5BC075D}" type="parTrans" cxnId="{FA126270-F668-426B-8113-3B88AF7161BA}">
      <dgm:prSet/>
      <dgm:spPr/>
      <dgm:t>
        <a:bodyPr/>
        <a:lstStyle/>
        <a:p>
          <a:endParaRPr lang="es-MX"/>
        </a:p>
      </dgm:t>
    </dgm:pt>
    <dgm:pt modelId="{DF97BBD1-DDE4-4341-A317-573EE643CFD2}" type="sibTrans" cxnId="{FA126270-F668-426B-8113-3B88AF7161BA}">
      <dgm:prSet/>
      <dgm:spPr/>
      <dgm:t>
        <a:bodyPr/>
        <a:lstStyle/>
        <a:p>
          <a:endParaRPr lang="es-MX"/>
        </a:p>
      </dgm:t>
    </dgm:pt>
    <dgm:pt modelId="{437F5F63-EEFC-46D5-8F76-8333698CA47E}">
      <dgm:prSet phldrT="[Texto]"/>
      <dgm:spPr/>
      <dgm:t>
        <a:bodyPr/>
        <a:lstStyle/>
        <a:p>
          <a:r>
            <a:rPr lang="es-MX" dirty="0" err="1"/>
            <a:t>udo</a:t>
          </a:r>
          <a:r>
            <a:rPr lang="es-MX" dirty="0"/>
            <a:t>(7)</a:t>
          </a:r>
        </a:p>
      </dgm:t>
    </dgm:pt>
    <dgm:pt modelId="{3C354039-409B-4EC2-B49E-159E8BA0F532}" type="parTrans" cxnId="{AE91C29F-1EF0-4956-AC90-C1025C4EA198}">
      <dgm:prSet/>
      <dgm:spPr/>
      <dgm:t>
        <a:bodyPr/>
        <a:lstStyle/>
        <a:p>
          <a:endParaRPr lang="es-MX"/>
        </a:p>
      </dgm:t>
    </dgm:pt>
    <dgm:pt modelId="{2C9DF315-7F4D-40B8-8282-BFCF403FA100}" type="sibTrans" cxnId="{AE91C29F-1EF0-4956-AC90-C1025C4EA198}">
      <dgm:prSet/>
      <dgm:spPr/>
      <dgm:t>
        <a:bodyPr/>
        <a:lstStyle/>
        <a:p>
          <a:endParaRPr lang="es-MX"/>
        </a:p>
      </dgm:t>
    </dgm:pt>
    <dgm:pt modelId="{D6F86922-33E6-491E-ABAB-082460654ACA}">
      <dgm:prSet phldrT="[Texto]"/>
      <dgm:spPr/>
      <dgm:t>
        <a:bodyPr/>
        <a:lstStyle/>
        <a:p>
          <a:r>
            <a:rPr lang="es-MX" dirty="0" err="1"/>
            <a:t>egp</a:t>
          </a:r>
          <a:r>
            <a:rPr lang="es-MX" dirty="0"/>
            <a:t>(8)</a:t>
          </a:r>
        </a:p>
      </dgm:t>
    </dgm:pt>
    <dgm:pt modelId="{D933276A-D630-4F79-AFA2-941CFE72C42C}" type="parTrans" cxnId="{153D2BB8-AB90-4B7B-9EFA-E3064F31885F}">
      <dgm:prSet/>
      <dgm:spPr/>
      <dgm:t>
        <a:bodyPr/>
        <a:lstStyle/>
        <a:p>
          <a:endParaRPr lang="es-MX"/>
        </a:p>
      </dgm:t>
    </dgm:pt>
    <dgm:pt modelId="{91E18F8F-49BB-4776-B024-9E842E9D2161}" type="sibTrans" cxnId="{153D2BB8-AB90-4B7B-9EFA-E3064F31885F}">
      <dgm:prSet/>
      <dgm:spPr/>
      <dgm:t>
        <a:bodyPr/>
        <a:lstStyle/>
        <a:p>
          <a:endParaRPr lang="es-MX"/>
        </a:p>
      </dgm:t>
    </dgm:pt>
    <dgm:pt modelId="{5F3782BB-D397-4C90-B769-BA6A7B4685F8}">
      <dgm:prSet phldrT="[Texto]"/>
      <dgm:spPr/>
      <dgm:t>
        <a:bodyPr/>
        <a:lstStyle/>
        <a:p>
          <a:r>
            <a:rPr lang="es-MX" dirty="0"/>
            <a:t>transmisión(10)</a:t>
          </a:r>
        </a:p>
      </dgm:t>
    </dgm:pt>
    <dgm:pt modelId="{3AA8D27D-B359-43B2-A391-BF3E4898BD80}" type="parTrans" cxnId="{8FCE2984-085D-484D-97AF-9B8D699FE3DE}">
      <dgm:prSet/>
      <dgm:spPr/>
      <dgm:t>
        <a:bodyPr/>
        <a:lstStyle/>
        <a:p>
          <a:endParaRPr lang="es-MX"/>
        </a:p>
      </dgm:t>
    </dgm:pt>
    <dgm:pt modelId="{74008694-4282-4F92-B352-098AF1C59C80}" type="sibTrans" cxnId="{8FCE2984-085D-484D-97AF-9B8D699FE3DE}">
      <dgm:prSet/>
      <dgm:spPr/>
      <dgm:t>
        <a:bodyPr/>
        <a:lstStyle/>
        <a:p>
          <a:endParaRPr lang="es-MX"/>
        </a:p>
      </dgm:t>
    </dgm:pt>
    <dgm:pt modelId="{052B0967-1459-4A57-A36A-B0144AA80ED5}">
      <dgm:prSet phldrT="[Texto]"/>
      <dgm:spPr/>
      <dgm:t>
        <a:bodyPr/>
        <a:lstStyle/>
        <a:p>
          <a:r>
            <a:rPr lang="es-MX" dirty="0" err="1"/>
            <a:t>snmp</a:t>
          </a:r>
          <a:r>
            <a:rPr lang="es-MX" dirty="0"/>
            <a:t>(11)</a:t>
          </a:r>
        </a:p>
      </dgm:t>
    </dgm:pt>
    <dgm:pt modelId="{1D7FEA9A-D99D-4BE9-BB92-AC63D320FB4D}" type="parTrans" cxnId="{9FBF1E2B-6797-4F35-952A-019263DBEF4A}">
      <dgm:prSet/>
      <dgm:spPr/>
      <dgm:t>
        <a:bodyPr/>
        <a:lstStyle/>
        <a:p>
          <a:endParaRPr lang="es-MX"/>
        </a:p>
      </dgm:t>
    </dgm:pt>
    <dgm:pt modelId="{05B79695-5730-4021-8285-9DE07E83D908}" type="sibTrans" cxnId="{9FBF1E2B-6797-4F35-952A-019263DBEF4A}">
      <dgm:prSet/>
      <dgm:spPr/>
      <dgm:t>
        <a:bodyPr/>
        <a:lstStyle/>
        <a:p>
          <a:endParaRPr lang="es-MX"/>
        </a:p>
      </dgm:t>
    </dgm:pt>
    <dgm:pt modelId="{CC3C5B73-2C9F-4688-AE1D-01BE2C903F25}">
      <dgm:prSet phldrT="[Texto]"/>
      <dgm:spPr/>
      <dgm:t>
        <a:bodyPr/>
        <a:lstStyle/>
        <a:p>
          <a:r>
            <a:rPr lang="es-MX" dirty="0"/>
            <a:t>experimental(3)</a:t>
          </a:r>
        </a:p>
      </dgm:t>
    </dgm:pt>
    <dgm:pt modelId="{B9F5D9AB-1D3C-4D41-958C-4962510E3E46}" type="parTrans" cxnId="{A5369973-82BC-4C59-971A-E371AD497ADE}">
      <dgm:prSet/>
      <dgm:spPr/>
      <dgm:t>
        <a:bodyPr/>
        <a:lstStyle/>
        <a:p>
          <a:endParaRPr lang="es-MX"/>
        </a:p>
      </dgm:t>
    </dgm:pt>
    <dgm:pt modelId="{03C61FC9-5848-462A-BC57-B8A425B82D0B}" type="sibTrans" cxnId="{A5369973-82BC-4C59-971A-E371AD497ADE}">
      <dgm:prSet/>
      <dgm:spPr/>
      <dgm:t>
        <a:bodyPr/>
        <a:lstStyle/>
        <a:p>
          <a:endParaRPr lang="es-MX"/>
        </a:p>
      </dgm:t>
    </dgm:pt>
    <dgm:pt modelId="{46894A27-C6F3-4249-8874-E0376AEE943B}">
      <dgm:prSet phldrT="[Texto]"/>
      <dgm:spPr/>
      <dgm:t>
        <a:bodyPr/>
        <a:lstStyle/>
        <a:p>
          <a:r>
            <a:rPr lang="es-MX" dirty="0" err="1"/>
            <a:t>private</a:t>
          </a:r>
          <a:r>
            <a:rPr lang="es-MX" dirty="0"/>
            <a:t>(4)</a:t>
          </a:r>
        </a:p>
      </dgm:t>
    </dgm:pt>
    <dgm:pt modelId="{76011DA4-74C6-477B-99B4-D3BEB30BB595}" type="parTrans" cxnId="{2B0A185E-FDF3-4CF9-A68C-50A9B682EDBD}">
      <dgm:prSet/>
      <dgm:spPr/>
      <dgm:t>
        <a:bodyPr/>
        <a:lstStyle/>
        <a:p>
          <a:endParaRPr lang="es-MX"/>
        </a:p>
      </dgm:t>
    </dgm:pt>
    <dgm:pt modelId="{AD965DC7-3ABA-4CEB-815A-3245C500A6B6}" type="sibTrans" cxnId="{2B0A185E-FDF3-4CF9-A68C-50A9B682EDBD}">
      <dgm:prSet/>
      <dgm:spPr/>
      <dgm:t>
        <a:bodyPr/>
        <a:lstStyle/>
        <a:p>
          <a:endParaRPr lang="es-MX"/>
        </a:p>
      </dgm:t>
    </dgm:pt>
    <dgm:pt modelId="{5702FA9C-7202-478F-AE3E-0E4DEF6E3FBD}">
      <dgm:prSet phldrT="[Texto]"/>
      <dgm:spPr/>
      <dgm:t>
        <a:bodyPr/>
        <a:lstStyle/>
        <a:p>
          <a:r>
            <a:rPr lang="es-MX" dirty="0" err="1"/>
            <a:t>enterprises</a:t>
          </a:r>
          <a:r>
            <a:rPr lang="es-MX" dirty="0"/>
            <a:t>(1)</a:t>
          </a:r>
        </a:p>
      </dgm:t>
    </dgm:pt>
    <dgm:pt modelId="{AC16B33C-9ADE-456F-889C-C4E35586864D}" type="parTrans" cxnId="{FA6BC9E1-E25F-443E-A71E-498E80612EE3}">
      <dgm:prSet/>
      <dgm:spPr/>
      <dgm:t>
        <a:bodyPr/>
        <a:lstStyle/>
        <a:p>
          <a:endParaRPr lang="es-MX"/>
        </a:p>
      </dgm:t>
    </dgm:pt>
    <dgm:pt modelId="{689312EA-1CCA-428B-B789-98F1FD3BAB23}" type="sibTrans" cxnId="{FA6BC9E1-E25F-443E-A71E-498E80612EE3}">
      <dgm:prSet/>
      <dgm:spPr/>
      <dgm:t>
        <a:bodyPr/>
        <a:lstStyle/>
        <a:p>
          <a:endParaRPr lang="es-MX"/>
        </a:p>
      </dgm:t>
    </dgm:pt>
    <dgm:pt modelId="{2E79DC86-984B-4391-8E98-D862ACAF2C51}" type="pres">
      <dgm:prSet presAssocID="{15A12EED-8873-428D-BBD3-2D6C071E80FB}" presName="diagram" presStyleCnt="0">
        <dgm:presLayoutVars>
          <dgm:chPref val="1"/>
          <dgm:dir/>
          <dgm:animOne val="branch"/>
          <dgm:animLvl val="lvl"/>
          <dgm:resizeHandles val="exact"/>
        </dgm:presLayoutVars>
      </dgm:prSet>
      <dgm:spPr/>
    </dgm:pt>
    <dgm:pt modelId="{AE76C17A-09DC-4743-8A3C-3ECE2C96E3BE}" type="pres">
      <dgm:prSet presAssocID="{8C7238C8-5CB7-4157-80C9-40D22435F4D8}" presName="root1" presStyleCnt="0"/>
      <dgm:spPr/>
    </dgm:pt>
    <dgm:pt modelId="{F8A454C9-F557-4021-8602-6D191D6A2AB9}" type="pres">
      <dgm:prSet presAssocID="{8C7238C8-5CB7-4157-80C9-40D22435F4D8}" presName="LevelOneTextNode" presStyleLbl="node0" presStyleIdx="0" presStyleCnt="1">
        <dgm:presLayoutVars>
          <dgm:chPref val="3"/>
        </dgm:presLayoutVars>
      </dgm:prSet>
      <dgm:spPr/>
    </dgm:pt>
    <dgm:pt modelId="{86988142-E45E-4727-9D46-6A556889E686}" type="pres">
      <dgm:prSet presAssocID="{8C7238C8-5CB7-4157-80C9-40D22435F4D8}" presName="level2hierChild" presStyleCnt="0"/>
      <dgm:spPr/>
    </dgm:pt>
    <dgm:pt modelId="{1E4531CB-3A34-4D5E-B27C-7D344112867B}" type="pres">
      <dgm:prSet presAssocID="{09754394-1F6B-4F6E-9BDE-D226D1093923}" presName="conn2-1" presStyleLbl="parChTrans1D2" presStyleIdx="0" presStyleCnt="1"/>
      <dgm:spPr/>
    </dgm:pt>
    <dgm:pt modelId="{E87ED1E4-0120-4355-9F24-C01CC2623385}" type="pres">
      <dgm:prSet presAssocID="{09754394-1F6B-4F6E-9BDE-D226D1093923}" presName="connTx" presStyleLbl="parChTrans1D2" presStyleIdx="0" presStyleCnt="1"/>
      <dgm:spPr/>
    </dgm:pt>
    <dgm:pt modelId="{DB4F3E25-C78D-4F1C-85F2-406CA6BEC21B}" type="pres">
      <dgm:prSet presAssocID="{20ADD951-B25D-4D8E-9A4C-8FD1E24AD926}" presName="root2" presStyleCnt="0"/>
      <dgm:spPr/>
    </dgm:pt>
    <dgm:pt modelId="{4C2BF6BF-036E-4943-B882-AF791663654B}" type="pres">
      <dgm:prSet presAssocID="{20ADD951-B25D-4D8E-9A4C-8FD1E24AD926}" presName="LevelTwoTextNode" presStyleLbl="node2" presStyleIdx="0" presStyleCnt="1">
        <dgm:presLayoutVars>
          <dgm:chPref val="3"/>
        </dgm:presLayoutVars>
      </dgm:prSet>
      <dgm:spPr/>
    </dgm:pt>
    <dgm:pt modelId="{89C17826-E187-4EC2-A67F-91ECDC57BFA6}" type="pres">
      <dgm:prSet presAssocID="{20ADD951-B25D-4D8E-9A4C-8FD1E24AD926}" presName="level3hierChild" presStyleCnt="0"/>
      <dgm:spPr/>
    </dgm:pt>
    <dgm:pt modelId="{FFFC2FDA-B51F-4992-80E6-3443480E7696}" type="pres">
      <dgm:prSet presAssocID="{CA221FFE-A37C-470A-862B-DAA0799C02FB}" presName="conn2-1" presStyleLbl="parChTrans1D3" presStyleIdx="0" presStyleCnt="1"/>
      <dgm:spPr/>
    </dgm:pt>
    <dgm:pt modelId="{115D5F74-230B-4E6C-AD65-4012401767E9}" type="pres">
      <dgm:prSet presAssocID="{CA221FFE-A37C-470A-862B-DAA0799C02FB}" presName="connTx" presStyleLbl="parChTrans1D3" presStyleIdx="0" presStyleCnt="1"/>
      <dgm:spPr/>
    </dgm:pt>
    <dgm:pt modelId="{5F63D5C8-F36B-4E45-8482-69AC04F62816}" type="pres">
      <dgm:prSet presAssocID="{48D220CD-A64A-447E-9F9C-697DB888B4C8}" presName="root2" presStyleCnt="0"/>
      <dgm:spPr/>
    </dgm:pt>
    <dgm:pt modelId="{A7088383-D331-4C84-8D22-AC7C8A3EDB09}" type="pres">
      <dgm:prSet presAssocID="{48D220CD-A64A-447E-9F9C-697DB888B4C8}" presName="LevelTwoTextNode" presStyleLbl="node3" presStyleIdx="0" presStyleCnt="1">
        <dgm:presLayoutVars>
          <dgm:chPref val="3"/>
        </dgm:presLayoutVars>
      </dgm:prSet>
      <dgm:spPr/>
    </dgm:pt>
    <dgm:pt modelId="{5E76617B-1587-4679-9FC4-BC51B0B4EBEF}" type="pres">
      <dgm:prSet presAssocID="{48D220CD-A64A-447E-9F9C-697DB888B4C8}" presName="level3hierChild" presStyleCnt="0"/>
      <dgm:spPr/>
    </dgm:pt>
    <dgm:pt modelId="{3F0ACF4C-44AA-49CB-B255-629D3F9BE176}" type="pres">
      <dgm:prSet presAssocID="{31231A9C-8809-4640-8620-CFFB22BACA94}" presName="conn2-1" presStyleLbl="parChTrans1D4" presStyleIdx="0" presStyleCnt="17"/>
      <dgm:spPr/>
    </dgm:pt>
    <dgm:pt modelId="{72ACB06E-1525-4C46-B081-AFD7BC334731}" type="pres">
      <dgm:prSet presAssocID="{31231A9C-8809-4640-8620-CFFB22BACA94}" presName="connTx" presStyleLbl="parChTrans1D4" presStyleIdx="0" presStyleCnt="17"/>
      <dgm:spPr/>
    </dgm:pt>
    <dgm:pt modelId="{0ACEB4AA-587B-4963-A75E-AC3DB4843410}" type="pres">
      <dgm:prSet presAssocID="{46A7C68C-27AE-4A45-A7AC-57A5FE950E61}" presName="root2" presStyleCnt="0"/>
      <dgm:spPr/>
    </dgm:pt>
    <dgm:pt modelId="{E819C23C-E881-44F6-88A3-16C134B18781}" type="pres">
      <dgm:prSet presAssocID="{46A7C68C-27AE-4A45-A7AC-57A5FE950E61}" presName="LevelTwoTextNode" presStyleLbl="node4" presStyleIdx="0" presStyleCnt="17">
        <dgm:presLayoutVars>
          <dgm:chPref val="3"/>
        </dgm:presLayoutVars>
      </dgm:prSet>
      <dgm:spPr/>
    </dgm:pt>
    <dgm:pt modelId="{0C8BE203-9B37-4961-8F94-672FCDFF2098}" type="pres">
      <dgm:prSet presAssocID="{46A7C68C-27AE-4A45-A7AC-57A5FE950E61}" presName="level3hierChild" presStyleCnt="0"/>
      <dgm:spPr/>
    </dgm:pt>
    <dgm:pt modelId="{2F030202-F1F3-4F4E-90DC-157131BE29D4}" type="pres">
      <dgm:prSet presAssocID="{3EC36F14-3D70-4EEA-A15C-8DEA0050FFFF}" presName="conn2-1" presStyleLbl="parChTrans1D4" presStyleIdx="1" presStyleCnt="17"/>
      <dgm:spPr/>
    </dgm:pt>
    <dgm:pt modelId="{1D0DD105-1F89-4664-A19C-0C5FCA60CE36}" type="pres">
      <dgm:prSet presAssocID="{3EC36F14-3D70-4EEA-A15C-8DEA0050FFFF}" presName="connTx" presStyleLbl="parChTrans1D4" presStyleIdx="1" presStyleCnt="17"/>
      <dgm:spPr/>
    </dgm:pt>
    <dgm:pt modelId="{AB8ABE99-383C-4B1C-8C5F-E2651616F565}" type="pres">
      <dgm:prSet presAssocID="{E5AFFBC8-29CD-4164-B307-A14DBC564A67}" presName="root2" presStyleCnt="0"/>
      <dgm:spPr/>
    </dgm:pt>
    <dgm:pt modelId="{12D3248A-C8AA-4158-A4A3-52D7824DEE0A}" type="pres">
      <dgm:prSet presAssocID="{E5AFFBC8-29CD-4164-B307-A14DBC564A67}" presName="LevelTwoTextNode" presStyleLbl="node4" presStyleIdx="1" presStyleCnt="17">
        <dgm:presLayoutVars>
          <dgm:chPref val="3"/>
        </dgm:presLayoutVars>
      </dgm:prSet>
      <dgm:spPr/>
    </dgm:pt>
    <dgm:pt modelId="{2B993C40-9D16-459A-B10C-017C88C93A1E}" type="pres">
      <dgm:prSet presAssocID="{E5AFFBC8-29CD-4164-B307-A14DBC564A67}" presName="level3hierChild" presStyleCnt="0"/>
      <dgm:spPr/>
    </dgm:pt>
    <dgm:pt modelId="{A5D265D4-9CA1-49B0-B3F0-67DF466E954B}" type="pres">
      <dgm:prSet presAssocID="{85673C2B-1228-4C66-9898-2263CA684F95}" presName="conn2-1" presStyleLbl="parChTrans1D4" presStyleIdx="2" presStyleCnt="17"/>
      <dgm:spPr/>
    </dgm:pt>
    <dgm:pt modelId="{F1F92EBF-8F81-4F2B-A2CF-5ADB375DEDE6}" type="pres">
      <dgm:prSet presAssocID="{85673C2B-1228-4C66-9898-2263CA684F95}" presName="connTx" presStyleLbl="parChTrans1D4" presStyleIdx="2" presStyleCnt="17"/>
      <dgm:spPr/>
    </dgm:pt>
    <dgm:pt modelId="{19EB5556-824E-45AC-B16B-1FB2D09DC3BB}" type="pres">
      <dgm:prSet presAssocID="{C6FE1082-F2EB-49CD-926B-44863889F330}" presName="root2" presStyleCnt="0"/>
      <dgm:spPr/>
    </dgm:pt>
    <dgm:pt modelId="{DA3E6196-96C9-4837-B093-0C98D046033D}" type="pres">
      <dgm:prSet presAssocID="{C6FE1082-F2EB-49CD-926B-44863889F330}" presName="LevelTwoTextNode" presStyleLbl="node4" presStyleIdx="2" presStyleCnt="17">
        <dgm:presLayoutVars>
          <dgm:chPref val="3"/>
        </dgm:presLayoutVars>
      </dgm:prSet>
      <dgm:spPr/>
    </dgm:pt>
    <dgm:pt modelId="{00AB38AB-9952-4BF8-9B15-1587998C59C3}" type="pres">
      <dgm:prSet presAssocID="{C6FE1082-F2EB-49CD-926B-44863889F330}" presName="level3hierChild" presStyleCnt="0"/>
      <dgm:spPr/>
    </dgm:pt>
    <dgm:pt modelId="{57A480CA-CDB7-4E48-9833-63E79C9CD7B4}" type="pres">
      <dgm:prSet presAssocID="{61FF6723-6335-4F03-A45D-63DAE127310B}" presName="conn2-1" presStyleLbl="parChTrans1D4" presStyleIdx="3" presStyleCnt="17"/>
      <dgm:spPr/>
    </dgm:pt>
    <dgm:pt modelId="{CD86B3C9-67A8-47D2-B99E-BDC39966FFFB}" type="pres">
      <dgm:prSet presAssocID="{61FF6723-6335-4F03-A45D-63DAE127310B}" presName="connTx" presStyleLbl="parChTrans1D4" presStyleIdx="3" presStyleCnt="17"/>
      <dgm:spPr/>
    </dgm:pt>
    <dgm:pt modelId="{2C07D7C0-3C8C-49C3-B639-504B3D8FCCC0}" type="pres">
      <dgm:prSet presAssocID="{4247801B-4EDC-4AFC-A098-CF981273C666}" presName="root2" presStyleCnt="0"/>
      <dgm:spPr/>
    </dgm:pt>
    <dgm:pt modelId="{ADA4D78F-2445-4F19-97F3-8E7B3393990A}" type="pres">
      <dgm:prSet presAssocID="{4247801B-4EDC-4AFC-A098-CF981273C666}" presName="LevelTwoTextNode" presStyleLbl="node4" presStyleIdx="3" presStyleCnt="17">
        <dgm:presLayoutVars>
          <dgm:chPref val="3"/>
        </dgm:presLayoutVars>
      </dgm:prSet>
      <dgm:spPr/>
    </dgm:pt>
    <dgm:pt modelId="{E5BE0116-3E7B-4649-ACAE-394CC64452A8}" type="pres">
      <dgm:prSet presAssocID="{4247801B-4EDC-4AFC-A098-CF981273C666}" presName="level3hierChild" presStyleCnt="0"/>
      <dgm:spPr/>
    </dgm:pt>
    <dgm:pt modelId="{9C809C53-EBB3-48F5-AF3E-B031F8DABFA5}" type="pres">
      <dgm:prSet presAssocID="{C903DBDD-2A1F-43FC-B6A8-9D64B5B429C1}" presName="conn2-1" presStyleLbl="parChTrans1D4" presStyleIdx="4" presStyleCnt="17"/>
      <dgm:spPr/>
    </dgm:pt>
    <dgm:pt modelId="{02EB20A8-B32A-49D5-AF33-2BEFD6556FF4}" type="pres">
      <dgm:prSet presAssocID="{C903DBDD-2A1F-43FC-B6A8-9D64B5B429C1}" presName="connTx" presStyleLbl="parChTrans1D4" presStyleIdx="4" presStyleCnt="17"/>
      <dgm:spPr/>
    </dgm:pt>
    <dgm:pt modelId="{11F6C74B-11B7-4789-B974-156A243AEBD2}" type="pres">
      <dgm:prSet presAssocID="{CA0B869B-B815-43F2-B5EA-5C486E579E17}" presName="root2" presStyleCnt="0"/>
      <dgm:spPr/>
    </dgm:pt>
    <dgm:pt modelId="{B5CAAD57-DC23-43F3-B7B0-9A582C1EFF5A}" type="pres">
      <dgm:prSet presAssocID="{CA0B869B-B815-43F2-B5EA-5C486E579E17}" presName="LevelTwoTextNode" presStyleLbl="node4" presStyleIdx="4" presStyleCnt="17">
        <dgm:presLayoutVars>
          <dgm:chPref val="3"/>
        </dgm:presLayoutVars>
      </dgm:prSet>
      <dgm:spPr/>
    </dgm:pt>
    <dgm:pt modelId="{CB7F0329-7E5B-4E5C-87DA-18B3008AECFA}" type="pres">
      <dgm:prSet presAssocID="{CA0B869B-B815-43F2-B5EA-5C486E579E17}" presName="level3hierChild" presStyleCnt="0"/>
      <dgm:spPr/>
    </dgm:pt>
    <dgm:pt modelId="{67AFD743-9BF8-4A1F-B8EC-4A47921A3ACB}" type="pres">
      <dgm:prSet presAssocID="{9122927D-3D06-480C-9514-430344166A86}" presName="conn2-1" presStyleLbl="parChTrans1D4" presStyleIdx="5" presStyleCnt="17"/>
      <dgm:spPr/>
    </dgm:pt>
    <dgm:pt modelId="{FCA5C98D-E629-4A3B-9E40-4251D6DFD6CE}" type="pres">
      <dgm:prSet presAssocID="{9122927D-3D06-480C-9514-430344166A86}" presName="connTx" presStyleLbl="parChTrans1D4" presStyleIdx="5" presStyleCnt="17"/>
      <dgm:spPr/>
    </dgm:pt>
    <dgm:pt modelId="{FE59C9AC-1FF7-4C78-BAE6-1621E2ED3F07}" type="pres">
      <dgm:prSet presAssocID="{E870AD5C-81E7-4088-AB90-71049CFA5B5B}" presName="root2" presStyleCnt="0"/>
      <dgm:spPr/>
    </dgm:pt>
    <dgm:pt modelId="{E4E30C7A-5F51-4B56-84FD-5CB354854230}" type="pres">
      <dgm:prSet presAssocID="{E870AD5C-81E7-4088-AB90-71049CFA5B5B}" presName="LevelTwoTextNode" presStyleLbl="node4" presStyleIdx="5" presStyleCnt="17">
        <dgm:presLayoutVars>
          <dgm:chPref val="3"/>
        </dgm:presLayoutVars>
      </dgm:prSet>
      <dgm:spPr/>
    </dgm:pt>
    <dgm:pt modelId="{E1FD5C37-A2FE-43E3-9A18-6A34C4736D25}" type="pres">
      <dgm:prSet presAssocID="{E870AD5C-81E7-4088-AB90-71049CFA5B5B}" presName="level3hierChild" presStyleCnt="0"/>
      <dgm:spPr/>
    </dgm:pt>
    <dgm:pt modelId="{B51DC230-05BC-4A5A-9FC1-B5EE842FDE1F}" type="pres">
      <dgm:prSet presAssocID="{965E3E98-57B2-4676-987A-C23058A49C58}" presName="conn2-1" presStyleLbl="parChTrans1D4" presStyleIdx="6" presStyleCnt="17"/>
      <dgm:spPr/>
    </dgm:pt>
    <dgm:pt modelId="{326DCF5C-9B79-4211-9CBA-99788A67E479}" type="pres">
      <dgm:prSet presAssocID="{965E3E98-57B2-4676-987A-C23058A49C58}" presName="connTx" presStyleLbl="parChTrans1D4" presStyleIdx="6" presStyleCnt="17"/>
      <dgm:spPr/>
    </dgm:pt>
    <dgm:pt modelId="{BCEEBFC8-907B-457D-8349-30105CE94B0A}" type="pres">
      <dgm:prSet presAssocID="{C5ED1D7B-86A5-4C80-82BE-880E0EF99E75}" presName="root2" presStyleCnt="0"/>
      <dgm:spPr/>
    </dgm:pt>
    <dgm:pt modelId="{0405CB33-8938-4D3A-B41C-5B1F0D99C151}" type="pres">
      <dgm:prSet presAssocID="{C5ED1D7B-86A5-4C80-82BE-880E0EF99E75}" presName="LevelTwoTextNode" presStyleLbl="node4" presStyleIdx="6" presStyleCnt="17">
        <dgm:presLayoutVars>
          <dgm:chPref val="3"/>
        </dgm:presLayoutVars>
      </dgm:prSet>
      <dgm:spPr/>
    </dgm:pt>
    <dgm:pt modelId="{991B7D9F-54A4-4A34-BFA7-97AB1DAF7DE8}" type="pres">
      <dgm:prSet presAssocID="{C5ED1D7B-86A5-4C80-82BE-880E0EF99E75}" presName="level3hierChild" presStyleCnt="0"/>
      <dgm:spPr/>
    </dgm:pt>
    <dgm:pt modelId="{0075AC73-3B59-4181-9218-38D130EB5E6E}" type="pres">
      <dgm:prSet presAssocID="{7037EE03-F47A-4050-BBCE-36604EC99EA4}" presName="conn2-1" presStyleLbl="parChTrans1D4" presStyleIdx="7" presStyleCnt="17"/>
      <dgm:spPr/>
    </dgm:pt>
    <dgm:pt modelId="{3093B4D7-D54C-46F0-B87A-4413468A0BF8}" type="pres">
      <dgm:prSet presAssocID="{7037EE03-F47A-4050-BBCE-36604EC99EA4}" presName="connTx" presStyleLbl="parChTrans1D4" presStyleIdx="7" presStyleCnt="17"/>
      <dgm:spPr/>
    </dgm:pt>
    <dgm:pt modelId="{A90032F0-FCF6-4837-8ECC-B9E992740426}" type="pres">
      <dgm:prSet presAssocID="{C68BA4A0-1CB7-4633-9802-96946B8C3A43}" presName="root2" presStyleCnt="0"/>
      <dgm:spPr/>
    </dgm:pt>
    <dgm:pt modelId="{50927FB6-C106-44C0-A6BB-16A508D320EA}" type="pres">
      <dgm:prSet presAssocID="{C68BA4A0-1CB7-4633-9802-96946B8C3A43}" presName="LevelTwoTextNode" presStyleLbl="node4" presStyleIdx="7" presStyleCnt="17">
        <dgm:presLayoutVars>
          <dgm:chPref val="3"/>
        </dgm:presLayoutVars>
      </dgm:prSet>
      <dgm:spPr/>
    </dgm:pt>
    <dgm:pt modelId="{DCF89685-D7B5-454A-8AC1-8DCBD1EF70F4}" type="pres">
      <dgm:prSet presAssocID="{C68BA4A0-1CB7-4633-9802-96946B8C3A43}" presName="level3hierChild" presStyleCnt="0"/>
      <dgm:spPr/>
    </dgm:pt>
    <dgm:pt modelId="{1518E63E-0CD3-4442-BC45-6E98CE40F8A7}" type="pres">
      <dgm:prSet presAssocID="{4C43A93F-BFDB-4B4C-BD64-3B767A363DF3}" presName="conn2-1" presStyleLbl="parChTrans1D4" presStyleIdx="8" presStyleCnt="17"/>
      <dgm:spPr/>
    </dgm:pt>
    <dgm:pt modelId="{693C7A98-5561-4A30-92B9-7C162953ACF0}" type="pres">
      <dgm:prSet presAssocID="{4C43A93F-BFDB-4B4C-BD64-3B767A363DF3}" presName="connTx" presStyleLbl="parChTrans1D4" presStyleIdx="8" presStyleCnt="17"/>
      <dgm:spPr/>
    </dgm:pt>
    <dgm:pt modelId="{82096327-22E2-412A-9455-FC789E5D01A3}" type="pres">
      <dgm:prSet presAssocID="{EE3D795C-81C8-4389-B130-93BA4C4A380F}" presName="root2" presStyleCnt="0"/>
      <dgm:spPr/>
    </dgm:pt>
    <dgm:pt modelId="{FF899BB8-C7AF-46F1-91F9-1DA04A02B2AC}" type="pres">
      <dgm:prSet presAssocID="{EE3D795C-81C8-4389-B130-93BA4C4A380F}" presName="LevelTwoTextNode" presStyleLbl="node4" presStyleIdx="8" presStyleCnt="17">
        <dgm:presLayoutVars>
          <dgm:chPref val="3"/>
        </dgm:presLayoutVars>
      </dgm:prSet>
      <dgm:spPr/>
    </dgm:pt>
    <dgm:pt modelId="{66AA992C-1FA7-4EB8-A7BE-635A0897FBB1}" type="pres">
      <dgm:prSet presAssocID="{EE3D795C-81C8-4389-B130-93BA4C4A380F}" presName="level3hierChild" presStyleCnt="0"/>
      <dgm:spPr/>
    </dgm:pt>
    <dgm:pt modelId="{F4AEEBED-A48F-42A6-9D52-C44766BC085E}" type="pres">
      <dgm:prSet presAssocID="{C053739E-3009-451E-8B3C-632AF5BC075D}" presName="conn2-1" presStyleLbl="parChTrans1D4" presStyleIdx="9" presStyleCnt="17"/>
      <dgm:spPr/>
    </dgm:pt>
    <dgm:pt modelId="{8EF38E17-DD7C-45EF-8D0F-692D22A7D988}" type="pres">
      <dgm:prSet presAssocID="{C053739E-3009-451E-8B3C-632AF5BC075D}" presName="connTx" presStyleLbl="parChTrans1D4" presStyleIdx="9" presStyleCnt="17"/>
      <dgm:spPr/>
    </dgm:pt>
    <dgm:pt modelId="{56FF8006-EA68-4F8E-A4EA-6E7370D3A929}" type="pres">
      <dgm:prSet presAssocID="{D4924C29-8CA2-4A56-B59E-40A71DDFD3BD}" presName="root2" presStyleCnt="0"/>
      <dgm:spPr/>
    </dgm:pt>
    <dgm:pt modelId="{A4147AE5-7F6F-42BF-804A-B7ABA4BBA11E}" type="pres">
      <dgm:prSet presAssocID="{D4924C29-8CA2-4A56-B59E-40A71DDFD3BD}" presName="LevelTwoTextNode" presStyleLbl="node4" presStyleIdx="9" presStyleCnt="17">
        <dgm:presLayoutVars>
          <dgm:chPref val="3"/>
        </dgm:presLayoutVars>
      </dgm:prSet>
      <dgm:spPr/>
    </dgm:pt>
    <dgm:pt modelId="{3550965A-DF8C-409A-B961-2E3EF0D26465}" type="pres">
      <dgm:prSet presAssocID="{D4924C29-8CA2-4A56-B59E-40A71DDFD3BD}" presName="level3hierChild" presStyleCnt="0"/>
      <dgm:spPr/>
    </dgm:pt>
    <dgm:pt modelId="{FA6C2427-23B6-4F02-9C14-B775182112C0}" type="pres">
      <dgm:prSet presAssocID="{3C354039-409B-4EC2-B49E-159E8BA0F532}" presName="conn2-1" presStyleLbl="parChTrans1D4" presStyleIdx="10" presStyleCnt="17"/>
      <dgm:spPr/>
    </dgm:pt>
    <dgm:pt modelId="{F3ADEE7F-EC83-4973-80E1-E008AC25A316}" type="pres">
      <dgm:prSet presAssocID="{3C354039-409B-4EC2-B49E-159E8BA0F532}" presName="connTx" presStyleLbl="parChTrans1D4" presStyleIdx="10" presStyleCnt="17"/>
      <dgm:spPr/>
    </dgm:pt>
    <dgm:pt modelId="{4E4DA68C-0CAD-4782-94C5-4B372B0664BB}" type="pres">
      <dgm:prSet presAssocID="{437F5F63-EEFC-46D5-8F76-8333698CA47E}" presName="root2" presStyleCnt="0"/>
      <dgm:spPr/>
    </dgm:pt>
    <dgm:pt modelId="{FD424B21-A168-430E-BC5B-06936622F9E1}" type="pres">
      <dgm:prSet presAssocID="{437F5F63-EEFC-46D5-8F76-8333698CA47E}" presName="LevelTwoTextNode" presStyleLbl="node4" presStyleIdx="10" presStyleCnt="17">
        <dgm:presLayoutVars>
          <dgm:chPref val="3"/>
        </dgm:presLayoutVars>
      </dgm:prSet>
      <dgm:spPr/>
    </dgm:pt>
    <dgm:pt modelId="{769B0179-11BB-46B5-9308-681F2F7F2541}" type="pres">
      <dgm:prSet presAssocID="{437F5F63-EEFC-46D5-8F76-8333698CA47E}" presName="level3hierChild" presStyleCnt="0"/>
      <dgm:spPr/>
    </dgm:pt>
    <dgm:pt modelId="{D6A21958-C090-4E61-8DE1-D668A1FA9ABC}" type="pres">
      <dgm:prSet presAssocID="{D933276A-D630-4F79-AFA2-941CFE72C42C}" presName="conn2-1" presStyleLbl="parChTrans1D4" presStyleIdx="11" presStyleCnt="17"/>
      <dgm:spPr/>
    </dgm:pt>
    <dgm:pt modelId="{60E3F5C6-7785-4F3D-AF5F-C6B9A00CB889}" type="pres">
      <dgm:prSet presAssocID="{D933276A-D630-4F79-AFA2-941CFE72C42C}" presName="connTx" presStyleLbl="parChTrans1D4" presStyleIdx="11" presStyleCnt="17"/>
      <dgm:spPr/>
    </dgm:pt>
    <dgm:pt modelId="{A1B757BD-3FD3-4FD2-9640-A047E0145DBC}" type="pres">
      <dgm:prSet presAssocID="{D6F86922-33E6-491E-ABAB-082460654ACA}" presName="root2" presStyleCnt="0"/>
      <dgm:spPr/>
    </dgm:pt>
    <dgm:pt modelId="{E07F5A96-0595-4226-BA1E-2D59FA3CE851}" type="pres">
      <dgm:prSet presAssocID="{D6F86922-33E6-491E-ABAB-082460654ACA}" presName="LevelTwoTextNode" presStyleLbl="node4" presStyleIdx="11" presStyleCnt="17">
        <dgm:presLayoutVars>
          <dgm:chPref val="3"/>
        </dgm:presLayoutVars>
      </dgm:prSet>
      <dgm:spPr/>
    </dgm:pt>
    <dgm:pt modelId="{02BF472B-B2D6-4253-A5BC-B25899FD98D9}" type="pres">
      <dgm:prSet presAssocID="{D6F86922-33E6-491E-ABAB-082460654ACA}" presName="level3hierChild" presStyleCnt="0"/>
      <dgm:spPr/>
    </dgm:pt>
    <dgm:pt modelId="{8B48AA7A-1D1C-48CD-BDDD-BDE61E284D0B}" type="pres">
      <dgm:prSet presAssocID="{3AA8D27D-B359-43B2-A391-BF3E4898BD80}" presName="conn2-1" presStyleLbl="parChTrans1D4" presStyleIdx="12" presStyleCnt="17"/>
      <dgm:spPr/>
    </dgm:pt>
    <dgm:pt modelId="{187ACB67-A768-4511-BBAA-3DD1782B6EA5}" type="pres">
      <dgm:prSet presAssocID="{3AA8D27D-B359-43B2-A391-BF3E4898BD80}" presName="connTx" presStyleLbl="parChTrans1D4" presStyleIdx="12" presStyleCnt="17"/>
      <dgm:spPr/>
    </dgm:pt>
    <dgm:pt modelId="{3AD664A5-D5D0-4C40-92E8-5B991DBAFF6F}" type="pres">
      <dgm:prSet presAssocID="{5F3782BB-D397-4C90-B769-BA6A7B4685F8}" presName="root2" presStyleCnt="0"/>
      <dgm:spPr/>
    </dgm:pt>
    <dgm:pt modelId="{0C17FB59-719F-4079-89B0-95F945CAB50E}" type="pres">
      <dgm:prSet presAssocID="{5F3782BB-D397-4C90-B769-BA6A7B4685F8}" presName="LevelTwoTextNode" presStyleLbl="node4" presStyleIdx="12" presStyleCnt="17">
        <dgm:presLayoutVars>
          <dgm:chPref val="3"/>
        </dgm:presLayoutVars>
      </dgm:prSet>
      <dgm:spPr/>
    </dgm:pt>
    <dgm:pt modelId="{52E60EB5-5B15-4E8F-8A7E-96E86E2DD4B5}" type="pres">
      <dgm:prSet presAssocID="{5F3782BB-D397-4C90-B769-BA6A7B4685F8}" presName="level3hierChild" presStyleCnt="0"/>
      <dgm:spPr/>
    </dgm:pt>
    <dgm:pt modelId="{80DA405D-693C-490C-88A3-E628CD5D05FD}" type="pres">
      <dgm:prSet presAssocID="{1D7FEA9A-D99D-4BE9-BB92-AC63D320FB4D}" presName="conn2-1" presStyleLbl="parChTrans1D4" presStyleIdx="13" presStyleCnt="17"/>
      <dgm:spPr/>
    </dgm:pt>
    <dgm:pt modelId="{2F7087DF-2567-44C0-8D7F-11B224F7529E}" type="pres">
      <dgm:prSet presAssocID="{1D7FEA9A-D99D-4BE9-BB92-AC63D320FB4D}" presName="connTx" presStyleLbl="parChTrans1D4" presStyleIdx="13" presStyleCnt="17"/>
      <dgm:spPr/>
    </dgm:pt>
    <dgm:pt modelId="{17C6DD0F-DCC2-4284-AFBA-B5A726B14ADA}" type="pres">
      <dgm:prSet presAssocID="{052B0967-1459-4A57-A36A-B0144AA80ED5}" presName="root2" presStyleCnt="0"/>
      <dgm:spPr/>
    </dgm:pt>
    <dgm:pt modelId="{3FDADF3C-9252-4E38-B797-4762CFD21239}" type="pres">
      <dgm:prSet presAssocID="{052B0967-1459-4A57-A36A-B0144AA80ED5}" presName="LevelTwoTextNode" presStyleLbl="node4" presStyleIdx="13" presStyleCnt="17">
        <dgm:presLayoutVars>
          <dgm:chPref val="3"/>
        </dgm:presLayoutVars>
      </dgm:prSet>
      <dgm:spPr/>
    </dgm:pt>
    <dgm:pt modelId="{6ED97B6D-280C-49F6-BB95-00A3376BC41A}" type="pres">
      <dgm:prSet presAssocID="{052B0967-1459-4A57-A36A-B0144AA80ED5}" presName="level3hierChild" presStyleCnt="0"/>
      <dgm:spPr/>
    </dgm:pt>
    <dgm:pt modelId="{77859454-00C3-41D8-8EC6-2F0CBB2A3E5C}" type="pres">
      <dgm:prSet presAssocID="{B9F5D9AB-1D3C-4D41-958C-4962510E3E46}" presName="conn2-1" presStyleLbl="parChTrans1D4" presStyleIdx="14" presStyleCnt="17"/>
      <dgm:spPr/>
    </dgm:pt>
    <dgm:pt modelId="{5B2480DA-E5E1-4D2A-85B9-3202142469D9}" type="pres">
      <dgm:prSet presAssocID="{B9F5D9AB-1D3C-4D41-958C-4962510E3E46}" presName="connTx" presStyleLbl="parChTrans1D4" presStyleIdx="14" presStyleCnt="17"/>
      <dgm:spPr/>
    </dgm:pt>
    <dgm:pt modelId="{25AAEA44-4E47-4286-89FC-1879F4AF1A89}" type="pres">
      <dgm:prSet presAssocID="{CC3C5B73-2C9F-4688-AE1D-01BE2C903F25}" presName="root2" presStyleCnt="0"/>
      <dgm:spPr/>
    </dgm:pt>
    <dgm:pt modelId="{5FB657F9-3C48-464E-B4B8-0D9D80091D53}" type="pres">
      <dgm:prSet presAssocID="{CC3C5B73-2C9F-4688-AE1D-01BE2C903F25}" presName="LevelTwoTextNode" presStyleLbl="node4" presStyleIdx="14" presStyleCnt="17">
        <dgm:presLayoutVars>
          <dgm:chPref val="3"/>
        </dgm:presLayoutVars>
      </dgm:prSet>
      <dgm:spPr/>
    </dgm:pt>
    <dgm:pt modelId="{D304E471-3C41-4B74-A2CC-B582E3755C0E}" type="pres">
      <dgm:prSet presAssocID="{CC3C5B73-2C9F-4688-AE1D-01BE2C903F25}" presName="level3hierChild" presStyleCnt="0"/>
      <dgm:spPr/>
    </dgm:pt>
    <dgm:pt modelId="{69A140FD-C3B1-48CE-B3E2-2BF97D28CE00}" type="pres">
      <dgm:prSet presAssocID="{76011DA4-74C6-477B-99B4-D3BEB30BB595}" presName="conn2-1" presStyleLbl="parChTrans1D4" presStyleIdx="15" presStyleCnt="17"/>
      <dgm:spPr/>
    </dgm:pt>
    <dgm:pt modelId="{392DF69F-4C78-42CB-BF79-A3547C314A2E}" type="pres">
      <dgm:prSet presAssocID="{76011DA4-74C6-477B-99B4-D3BEB30BB595}" presName="connTx" presStyleLbl="parChTrans1D4" presStyleIdx="15" presStyleCnt="17"/>
      <dgm:spPr/>
    </dgm:pt>
    <dgm:pt modelId="{64E0367E-C32F-4323-8D2D-AF5F34B6EFDE}" type="pres">
      <dgm:prSet presAssocID="{46894A27-C6F3-4249-8874-E0376AEE943B}" presName="root2" presStyleCnt="0"/>
      <dgm:spPr/>
    </dgm:pt>
    <dgm:pt modelId="{B09CD943-9D5B-4008-9ECB-E79E67323E54}" type="pres">
      <dgm:prSet presAssocID="{46894A27-C6F3-4249-8874-E0376AEE943B}" presName="LevelTwoTextNode" presStyleLbl="node4" presStyleIdx="15" presStyleCnt="17">
        <dgm:presLayoutVars>
          <dgm:chPref val="3"/>
        </dgm:presLayoutVars>
      </dgm:prSet>
      <dgm:spPr/>
    </dgm:pt>
    <dgm:pt modelId="{BC78B722-AA18-4D03-9AE9-3452354EDEF9}" type="pres">
      <dgm:prSet presAssocID="{46894A27-C6F3-4249-8874-E0376AEE943B}" presName="level3hierChild" presStyleCnt="0"/>
      <dgm:spPr/>
    </dgm:pt>
    <dgm:pt modelId="{BBBDA754-BBF1-4ECF-9D30-9EA5B63221D7}" type="pres">
      <dgm:prSet presAssocID="{AC16B33C-9ADE-456F-889C-C4E35586864D}" presName="conn2-1" presStyleLbl="parChTrans1D4" presStyleIdx="16" presStyleCnt="17"/>
      <dgm:spPr/>
    </dgm:pt>
    <dgm:pt modelId="{82D2B4D6-05E1-4172-98B8-F31513875EE8}" type="pres">
      <dgm:prSet presAssocID="{AC16B33C-9ADE-456F-889C-C4E35586864D}" presName="connTx" presStyleLbl="parChTrans1D4" presStyleIdx="16" presStyleCnt="17"/>
      <dgm:spPr/>
    </dgm:pt>
    <dgm:pt modelId="{B18F7D75-0348-4509-B6BE-6EACECBA1BE5}" type="pres">
      <dgm:prSet presAssocID="{5702FA9C-7202-478F-AE3E-0E4DEF6E3FBD}" presName="root2" presStyleCnt="0"/>
      <dgm:spPr/>
    </dgm:pt>
    <dgm:pt modelId="{C9B6CC7E-A191-43B4-9074-5FF844F2313F}" type="pres">
      <dgm:prSet presAssocID="{5702FA9C-7202-478F-AE3E-0E4DEF6E3FBD}" presName="LevelTwoTextNode" presStyleLbl="node4" presStyleIdx="16" presStyleCnt="17">
        <dgm:presLayoutVars>
          <dgm:chPref val="3"/>
        </dgm:presLayoutVars>
      </dgm:prSet>
      <dgm:spPr/>
    </dgm:pt>
    <dgm:pt modelId="{186A7E8A-DBA2-4F71-9FCC-8F3B94841967}" type="pres">
      <dgm:prSet presAssocID="{5702FA9C-7202-478F-AE3E-0E4DEF6E3FBD}" presName="level3hierChild" presStyleCnt="0"/>
      <dgm:spPr/>
    </dgm:pt>
  </dgm:ptLst>
  <dgm:cxnLst>
    <dgm:cxn modelId="{BBA65400-0412-4FAB-9FFD-EF8B59FB1778}" type="presOf" srcId="{C053739E-3009-451E-8B3C-632AF5BC075D}" destId="{F4AEEBED-A48F-42A6-9D52-C44766BC085E}" srcOrd="0" destOrd="0" presId="urn:microsoft.com/office/officeart/2005/8/layout/hierarchy2"/>
    <dgm:cxn modelId="{EFF2E401-C43F-44DF-9CD2-413E3D533B48}" srcId="{46A7C68C-27AE-4A45-A7AC-57A5FE950E61}" destId="{E5AFFBC8-29CD-4164-B307-A14DBC564A67}" srcOrd="0" destOrd="0" parTransId="{3EC36F14-3D70-4EEA-A15C-8DEA0050FFFF}" sibTransId="{9A4BEAF4-DF80-473A-B7BC-BD828F63D969}"/>
    <dgm:cxn modelId="{562AC402-0B1A-4A88-A235-92C2B703EB72}" type="presOf" srcId="{1D7FEA9A-D99D-4BE9-BB92-AC63D320FB4D}" destId="{80DA405D-693C-490C-88A3-E628CD5D05FD}" srcOrd="0" destOrd="0" presId="urn:microsoft.com/office/officeart/2005/8/layout/hierarchy2"/>
    <dgm:cxn modelId="{E6CCAB0F-4B0E-4782-95A2-6860838FBB20}" type="presOf" srcId="{C903DBDD-2A1F-43FC-B6A8-9D64B5B429C1}" destId="{02EB20A8-B32A-49D5-AF33-2BEFD6556FF4}" srcOrd="1" destOrd="0" presId="urn:microsoft.com/office/officeart/2005/8/layout/hierarchy2"/>
    <dgm:cxn modelId="{B025B30F-E7E5-469E-83E4-D9820B77354D}" type="presOf" srcId="{CC3C5B73-2C9F-4688-AE1D-01BE2C903F25}" destId="{5FB657F9-3C48-464E-B4B8-0D9D80091D53}" srcOrd="0" destOrd="0" presId="urn:microsoft.com/office/officeart/2005/8/layout/hierarchy2"/>
    <dgm:cxn modelId="{0938DE13-6A11-4296-88A3-294517B868F0}" type="presOf" srcId="{D4924C29-8CA2-4A56-B59E-40A71DDFD3BD}" destId="{A4147AE5-7F6F-42BF-804A-B7ABA4BBA11E}" srcOrd="0" destOrd="0" presId="urn:microsoft.com/office/officeart/2005/8/layout/hierarchy2"/>
    <dgm:cxn modelId="{78EB0015-C09D-4DA5-A811-79AED8D617F8}" type="presOf" srcId="{46A7C68C-27AE-4A45-A7AC-57A5FE950E61}" destId="{E819C23C-E881-44F6-88A3-16C134B18781}" srcOrd="0" destOrd="0" presId="urn:microsoft.com/office/officeart/2005/8/layout/hierarchy2"/>
    <dgm:cxn modelId="{2D2CC416-CE98-468B-9AFF-0220B02FA282}" type="presOf" srcId="{E870AD5C-81E7-4088-AB90-71049CFA5B5B}" destId="{E4E30C7A-5F51-4B56-84FD-5CB354854230}" srcOrd="0" destOrd="0" presId="urn:microsoft.com/office/officeart/2005/8/layout/hierarchy2"/>
    <dgm:cxn modelId="{6ACCCD17-F253-4B54-B63D-6D493D5E7FCD}" type="presOf" srcId="{C68BA4A0-1CB7-4633-9802-96946B8C3A43}" destId="{50927FB6-C106-44C0-A6BB-16A508D320EA}" srcOrd="0" destOrd="0" presId="urn:microsoft.com/office/officeart/2005/8/layout/hierarchy2"/>
    <dgm:cxn modelId="{6BFBD71E-BDA8-4A55-8428-65087DB7A513}" type="presOf" srcId="{965E3E98-57B2-4676-987A-C23058A49C58}" destId="{326DCF5C-9B79-4211-9CBA-99788A67E479}" srcOrd="1" destOrd="0" presId="urn:microsoft.com/office/officeart/2005/8/layout/hierarchy2"/>
    <dgm:cxn modelId="{24860620-78F8-4D45-BD99-880436AA8DB9}" type="presOf" srcId="{4247801B-4EDC-4AFC-A098-CF981273C666}" destId="{ADA4D78F-2445-4F19-97F3-8E7B3393990A}" srcOrd="0" destOrd="0" presId="urn:microsoft.com/office/officeart/2005/8/layout/hierarchy2"/>
    <dgm:cxn modelId="{85AB3723-5C3F-4541-9654-7C8FECBE3BEF}" type="presOf" srcId="{CA221FFE-A37C-470A-862B-DAA0799C02FB}" destId="{115D5F74-230B-4E6C-AD65-4012401767E9}" srcOrd="1" destOrd="0" presId="urn:microsoft.com/office/officeart/2005/8/layout/hierarchy2"/>
    <dgm:cxn modelId="{73313C23-0C34-43CA-8697-37F77709FC12}" type="presOf" srcId="{31231A9C-8809-4640-8620-CFFB22BACA94}" destId="{72ACB06E-1525-4C46-B081-AFD7BC334731}" srcOrd="1" destOrd="0" presId="urn:microsoft.com/office/officeart/2005/8/layout/hierarchy2"/>
    <dgm:cxn modelId="{41603F28-6579-4A74-A3B4-BE011B325942}" type="presOf" srcId="{D6F86922-33E6-491E-ABAB-082460654ACA}" destId="{E07F5A96-0595-4226-BA1E-2D59FA3CE851}" srcOrd="0" destOrd="0" presId="urn:microsoft.com/office/officeart/2005/8/layout/hierarchy2"/>
    <dgm:cxn modelId="{9FBF1E2B-6797-4F35-952A-019263DBEF4A}" srcId="{4247801B-4EDC-4AFC-A098-CF981273C666}" destId="{052B0967-1459-4A57-A36A-B0144AA80ED5}" srcOrd="9" destOrd="0" parTransId="{1D7FEA9A-D99D-4BE9-BB92-AC63D320FB4D}" sibTransId="{05B79695-5730-4021-8285-9DE07E83D908}"/>
    <dgm:cxn modelId="{7D1FE22E-542B-4E40-98E2-E8BB45D9D2CB}" type="presOf" srcId="{965E3E98-57B2-4676-987A-C23058A49C58}" destId="{B51DC230-05BC-4A5A-9FC1-B5EE842FDE1F}" srcOrd="0" destOrd="0" presId="urn:microsoft.com/office/officeart/2005/8/layout/hierarchy2"/>
    <dgm:cxn modelId="{9B07BD2F-CA32-4EAF-8B96-3AA48AD4429A}" srcId="{C6FE1082-F2EB-49CD-926B-44863889F330}" destId="{4247801B-4EDC-4AFC-A098-CF981273C666}" srcOrd="0" destOrd="0" parTransId="{61FF6723-6335-4F03-A45D-63DAE127310B}" sibTransId="{D31007E8-14D5-4DE8-8CAC-30DAE2F49D4D}"/>
    <dgm:cxn modelId="{BF038632-DC7E-420E-8806-6C24B501A6EB}" type="presOf" srcId="{C5ED1D7B-86A5-4C80-82BE-880E0EF99E75}" destId="{0405CB33-8938-4D3A-B41C-5B1F0D99C151}" srcOrd="0" destOrd="0" presId="urn:microsoft.com/office/officeart/2005/8/layout/hierarchy2"/>
    <dgm:cxn modelId="{61F24F38-6783-43CE-B0C7-07B312C14DA2}" srcId="{4247801B-4EDC-4AFC-A098-CF981273C666}" destId="{C5ED1D7B-86A5-4C80-82BE-880E0EF99E75}" srcOrd="2" destOrd="0" parTransId="{965E3E98-57B2-4676-987A-C23058A49C58}" sibTransId="{24F89F1A-46BA-4217-AC9A-8CFD1D8CB10C}"/>
    <dgm:cxn modelId="{2E01003B-F646-4DAB-9909-548893236CD7}" srcId="{4247801B-4EDC-4AFC-A098-CF981273C666}" destId="{C68BA4A0-1CB7-4633-9802-96946B8C3A43}" srcOrd="3" destOrd="0" parTransId="{7037EE03-F47A-4050-BBCE-36604EC99EA4}" sibTransId="{985CEEE5-B8C1-41CC-B7E2-CC0520732ED5}"/>
    <dgm:cxn modelId="{87F5193C-B54C-4BC3-9B09-5D6B32954A8E}" type="presOf" srcId="{8C7238C8-5CB7-4157-80C9-40D22435F4D8}" destId="{F8A454C9-F557-4021-8602-6D191D6A2AB9}" srcOrd="0" destOrd="0" presId="urn:microsoft.com/office/officeart/2005/8/layout/hierarchy2"/>
    <dgm:cxn modelId="{2B0A185E-FDF3-4CF9-A68C-50A9B682EDBD}" srcId="{46A7C68C-27AE-4A45-A7AC-57A5FE950E61}" destId="{46894A27-C6F3-4249-8874-E0376AEE943B}" srcOrd="3" destOrd="0" parTransId="{76011DA4-74C6-477B-99B4-D3BEB30BB595}" sibTransId="{AD965DC7-3ABA-4CEB-815A-3245C500A6B6}"/>
    <dgm:cxn modelId="{FC4D4461-20E2-464D-A2D7-8EA424180485}" type="presOf" srcId="{3C354039-409B-4EC2-B49E-159E8BA0F532}" destId="{FA6C2427-23B6-4F02-9C14-B775182112C0}" srcOrd="0" destOrd="0" presId="urn:microsoft.com/office/officeart/2005/8/layout/hierarchy2"/>
    <dgm:cxn modelId="{370CC161-5231-4A59-88F3-822F86CD301D}" srcId="{46A7C68C-27AE-4A45-A7AC-57A5FE950E61}" destId="{C6FE1082-F2EB-49CD-926B-44863889F330}" srcOrd="1" destOrd="0" parTransId="{85673C2B-1228-4C66-9898-2263CA684F95}" sibTransId="{0695F877-8278-4E7F-854E-68A12D29F3C0}"/>
    <dgm:cxn modelId="{5C6BC263-216E-4570-9426-E81DFA43F1AB}" type="presOf" srcId="{E5AFFBC8-29CD-4164-B307-A14DBC564A67}" destId="{12D3248A-C8AA-4158-A4A3-52D7824DEE0A}" srcOrd="0" destOrd="0" presId="urn:microsoft.com/office/officeart/2005/8/layout/hierarchy2"/>
    <dgm:cxn modelId="{C395D945-67AB-4F5C-BC80-FC0F79D28399}" type="presOf" srcId="{3C354039-409B-4EC2-B49E-159E8BA0F532}" destId="{F3ADEE7F-EC83-4973-80E1-E008AC25A316}" srcOrd="1" destOrd="0" presId="urn:microsoft.com/office/officeart/2005/8/layout/hierarchy2"/>
    <dgm:cxn modelId="{9E97E266-5CF4-47B6-9DE6-110B782AB545}" type="presOf" srcId="{CA221FFE-A37C-470A-862B-DAA0799C02FB}" destId="{FFFC2FDA-B51F-4992-80E6-3443480E7696}" srcOrd="0" destOrd="0" presId="urn:microsoft.com/office/officeart/2005/8/layout/hierarchy2"/>
    <dgm:cxn modelId="{E45AC367-88C2-4D26-B7A5-FFBBDDDB5FCF}" type="presOf" srcId="{09754394-1F6B-4F6E-9BDE-D226D1093923}" destId="{1E4531CB-3A34-4D5E-B27C-7D344112867B}" srcOrd="0" destOrd="0" presId="urn:microsoft.com/office/officeart/2005/8/layout/hierarchy2"/>
    <dgm:cxn modelId="{C3C78168-42CB-4845-A665-1AAF8B6AE729}" type="presOf" srcId="{85673C2B-1228-4C66-9898-2263CA684F95}" destId="{F1F92EBF-8F81-4F2B-A2CF-5ADB375DEDE6}" srcOrd="1" destOrd="0" presId="urn:microsoft.com/office/officeart/2005/8/layout/hierarchy2"/>
    <dgm:cxn modelId="{BE6ADE49-9E21-4A57-837B-6DB16FA8D84E}" type="presOf" srcId="{61FF6723-6335-4F03-A45D-63DAE127310B}" destId="{57A480CA-CDB7-4E48-9833-63E79C9CD7B4}" srcOrd="0" destOrd="0" presId="urn:microsoft.com/office/officeart/2005/8/layout/hierarchy2"/>
    <dgm:cxn modelId="{0925DB6F-5CD6-4BE8-8490-6B3F9C8552FA}" type="presOf" srcId="{052B0967-1459-4A57-A36A-B0144AA80ED5}" destId="{3FDADF3C-9252-4E38-B797-4762CFD21239}" srcOrd="0" destOrd="0" presId="urn:microsoft.com/office/officeart/2005/8/layout/hierarchy2"/>
    <dgm:cxn modelId="{FA126270-F668-426B-8113-3B88AF7161BA}" srcId="{4247801B-4EDC-4AFC-A098-CF981273C666}" destId="{D4924C29-8CA2-4A56-B59E-40A71DDFD3BD}" srcOrd="5" destOrd="0" parTransId="{C053739E-3009-451E-8B3C-632AF5BC075D}" sibTransId="{DF97BBD1-DDE4-4341-A317-573EE643CFD2}"/>
    <dgm:cxn modelId="{34FEE472-B35A-4CFB-954D-831DBB7F6CEC}" type="presOf" srcId="{76011DA4-74C6-477B-99B4-D3BEB30BB595}" destId="{69A140FD-C3B1-48CE-B3E2-2BF97D28CE00}" srcOrd="0" destOrd="0" presId="urn:microsoft.com/office/officeart/2005/8/layout/hierarchy2"/>
    <dgm:cxn modelId="{11F81F53-D597-4F46-9FCD-F6AA0EC7BD62}" type="presOf" srcId="{3AA8D27D-B359-43B2-A391-BF3E4898BD80}" destId="{187ACB67-A768-4511-BBAA-3DD1782B6EA5}" srcOrd="1" destOrd="0" presId="urn:microsoft.com/office/officeart/2005/8/layout/hierarchy2"/>
    <dgm:cxn modelId="{A5369973-82BC-4C59-971A-E371AD497ADE}" srcId="{46A7C68C-27AE-4A45-A7AC-57A5FE950E61}" destId="{CC3C5B73-2C9F-4688-AE1D-01BE2C903F25}" srcOrd="2" destOrd="0" parTransId="{B9F5D9AB-1D3C-4D41-958C-4962510E3E46}" sibTransId="{03C61FC9-5848-462A-BC57-B8A425B82D0B}"/>
    <dgm:cxn modelId="{2E897074-1409-4BBB-8386-77CFA9B508F7}" type="presOf" srcId="{31231A9C-8809-4640-8620-CFFB22BACA94}" destId="{3F0ACF4C-44AA-49CB-B255-629D3F9BE176}" srcOrd="0" destOrd="0" presId="urn:microsoft.com/office/officeart/2005/8/layout/hierarchy2"/>
    <dgm:cxn modelId="{64052455-1759-47A5-81C7-A33D41157F68}" srcId="{48D220CD-A64A-447E-9F9C-697DB888B4C8}" destId="{46A7C68C-27AE-4A45-A7AC-57A5FE950E61}" srcOrd="0" destOrd="0" parTransId="{31231A9C-8809-4640-8620-CFFB22BACA94}" sibTransId="{B2AD1140-83E0-41DD-B694-E414B7563BF1}"/>
    <dgm:cxn modelId="{AA59147C-55BA-4777-886C-194AA40C117B}" type="presOf" srcId="{09754394-1F6B-4F6E-9BDE-D226D1093923}" destId="{E87ED1E4-0120-4355-9F24-C01CC2623385}" srcOrd="1" destOrd="0" presId="urn:microsoft.com/office/officeart/2005/8/layout/hierarchy2"/>
    <dgm:cxn modelId="{2A18677F-D85F-4F2C-82B6-36C57A201B4F}" type="presOf" srcId="{5702FA9C-7202-478F-AE3E-0E4DEF6E3FBD}" destId="{C9B6CC7E-A191-43B4-9074-5FF844F2313F}" srcOrd="0" destOrd="0" presId="urn:microsoft.com/office/officeart/2005/8/layout/hierarchy2"/>
    <dgm:cxn modelId="{69000780-9788-4A19-8566-90B2906B2A19}" type="presOf" srcId="{B9F5D9AB-1D3C-4D41-958C-4962510E3E46}" destId="{77859454-00C3-41D8-8EC6-2F0CBB2A3E5C}" srcOrd="0" destOrd="0" presId="urn:microsoft.com/office/officeart/2005/8/layout/hierarchy2"/>
    <dgm:cxn modelId="{8FCE2984-085D-484D-97AF-9B8D699FE3DE}" srcId="{4247801B-4EDC-4AFC-A098-CF981273C666}" destId="{5F3782BB-D397-4C90-B769-BA6A7B4685F8}" srcOrd="8" destOrd="0" parTransId="{3AA8D27D-B359-43B2-A391-BF3E4898BD80}" sibTransId="{74008694-4282-4F92-B352-098AF1C59C80}"/>
    <dgm:cxn modelId="{8F47DB84-833E-4BAF-8AED-8756E9DE4252}" type="presOf" srcId="{AC16B33C-9ADE-456F-889C-C4E35586864D}" destId="{BBBDA754-BBF1-4ECF-9D30-9EA5B63221D7}" srcOrd="0" destOrd="0" presId="urn:microsoft.com/office/officeart/2005/8/layout/hierarchy2"/>
    <dgm:cxn modelId="{430ACA86-9629-4A2E-8AF2-C67A851DFD8A}" type="presOf" srcId="{3EC36F14-3D70-4EEA-A15C-8DEA0050FFFF}" destId="{1D0DD105-1F89-4664-A19C-0C5FCA60CE36}" srcOrd="1" destOrd="0" presId="urn:microsoft.com/office/officeart/2005/8/layout/hierarchy2"/>
    <dgm:cxn modelId="{2A3B618B-6D91-4BFB-AB05-939035DBD10D}" srcId="{8C7238C8-5CB7-4157-80C9-40D22435F4D8}" destId="{20ADD951-B25D-4D8E-9A4C-8FD1E24AD926}" srcOrd="0" destOrd="0" parTransId="{09754394-1F6B-4F6E-9BDE-D226D1093923}" sibTransId="{73C5230B-4FBE-4EBA-8B21-F7BD46136E44}"/>
    <dgm:cxn modelId="{4D85308D-36D7-4B75-A6F2-3E8CC339C81E}" type="presOf" srcId="{437F5F63-EEFC-46D5-8F76-8333698CA47E}" destId="{FD424B21-A168-430E-BC5B-06936622F9E1}" srcOrd="0" destOrd="0" presId="urn:microsoft.com/office/officeart/2005/8/layout/hierarchy2"/>
    <dgm:cxn modelId="{320E2B8E-90DC-41E8-804C-D13EFDE1E7DA}" type="presOf" srcId="{9122927D-3D06-480C-9514-430344166A86}" destId="{67AFD743-9BF8-4A1F-B8EC-4A47921A3ACB}" srcOrd="0" destOrd="0" presId="urn:microsoft.com/office/officeart/2005/8/layout/hierarchy2"/>
    <dgm:cxn modelId="{A2A30098-9C8A-49D9-BF7D-730BB486639A}" type="presOf" srcId="{D933276A-D630-4F79-AFA2-941CFE72C42C}" destId="{D6A21958-C090-4E61-8DE1-D668A1FA9ABC}" srcOrd="0" destOrd="0" presId="urn:microsoft.com/office/officeart/2005/8/layout/hierarchy2"/>
    <dgm:cxn modelId="{53C3979D-5C03-4374-8BD8-318EB26E77CF}" type="presOf" srcId="{15A12EED-8873-428D-BBD3-2D6C071E80FB}" destId="{2E79DC86-984B-4391-8E98-D862ACAF2C51}" srcOrd="0" destOrd="0" presId="urn:microsoft.com/office/officeart/2005/8/layout/hierarchy2"/>
    <dgm:cxn modelId="{CFB4579E-A4A8-4D66-B67D-21C0D73062C8}" srcId="{15A12EED-8873-428D-BBD3-2D6C071E80FB}" destId="{8C7238C8-5CB7-4157-80C9-40D22435F4D8}" srcOrd="0" destOrd="0" parTransId="{0574360C-4761-4CF3-AA15-E25825F0114B}" sibTransId="{CC7E5EFD-53B7-4734-9B7B-7DB48A9AF179}"/>
    <dgm:cxn modelId="{AE91C29F-1EF0-4956-AC90-C1025C4EA198}" srcId="{4247801B-4EDC-4AFC-A098-CF981273C666}" destId="{437F5F63-EEFC-46D5-8F76-8333698CA47E}" srcOrd="6" destOrd="0" parTransId="{3C354039-409B-4EC2-B49E-159E8BA0F532}" sibTransId="{2C9DF315-7F4D-40B8-8282-BFCF403FA100}"/>
    <dgm:cxn modelId="{CFD8F0A0-1554-48D9-8468-8C1BFF26F587}" type="presOf" srcId="{D933276A-D630-4F79-AFA2-941CFE72C42C}" destId="{60E3F5C6-7785-4F3D-AF5F-C6B9A00CB889}" srcOrd="1" destOrd="0" presId="urn:microsoft.com/office/officeart/2005/8/layout/hierarchy2"/>
    <dgm:cxn modelId="{D808F3A1-D297-4DCE-AE63-4EE32E44F2BD}" srcId="{4247801B-4EDC-4AFC-A098-CF981273C666}" destId="{E870AD5C-81E7-4088-AB90-71049CFA5B5B}" srcOrd="1" destOrd="0" parTransId="{9122927D-3D06-480C-9514-430344166A86}" sibTransId="{1C6E095F-4045-4357-9C66-03F39E71E809}"/>
    <dgm:cxn modelId="{FC7118A4-B1DF-4ECB-B1F0-BA2D458CCDF3}" type="presOf" srcId="{B9F5D9AB-1D3C-4D41-958C-4962510E3E46}" destId="{5B2480DA-E5E1-4D2A-85B9-3202142469D9}" srcOrd="1" destOrd="0" presId="urn:microsoft.com/office/officeart/2005/8/layout/hierarchy2"/>
    <dgm:cxn modelId="{9466A5A6-E114-4427-96B1-14904EEFE429}" type="presOf" srcId="{76011DA4-74C6-477B-99B4-D3BEB30BB595}" destId="{392DF69F-4C78-42CB-BF79-A3547C314A2E}" srcOrd="1" destOrd="0" presId="urn:microsoft.com/office/officeart/2005/8/layout/hierarchy2"/>
    <dgm:cxn modelId="{B72133AA-5B1D-4C2B-9407-8A4E57887BFC}" type="presOf" srcId="{7037EE03-F47A-4050-BBCE-36604EC99EA4}" destId="{3093B4D7-D54C-46F0-B87A-4413468A0BF8}" srcOrd="1" destOrd="0" presId="urn:microsoft.com/office/officeart/2005/8/layout/hierarchy2"/>
    <dgm:cxn modelId="{760780AA-FD0D-42A8-8ACB-ED3215C7F36F}" type="presOf" srcId="{C903DBDD-2A1F-43FC-B6A8-9D64B5B429C1}" destId="{9C809C53-EBB3-48F5-AF3E-B031F8DABFA5}" srcOrd="0" destOrd="0" presId="urn:microsoft.com/office/officeart/2005/8/layout/hierarchy2"/>
    <dgm:cxn modelId="{87F624B0-3063-4534-B188-42709D981ED6}" srcId="{20ADD951-B25D-4D8E-9A4C-8FD1E24AD926}" destId="{48D220CD-A64A-447E-9F9C-697DB888B4C8}" srcOrd="0" destOrd="0" parTransId="{CA221FFE-A37C-470A-862B-DAA0799C02FB}" sibTransId="{1E3ED9DC-4380-4994-931D-489E3EA95592}"/>
    <dgm:cxn modelId="{9C11D8B2-7530-4E7A-90ED-1C2151C1D57F}" srcId="{4247801B-4EDC-4AFC-A098-CF981273C666}" destId="{EE3D795C-81C8-4389-B130-93BA4C4A380F}" srcOrd="4" destOrd="0" parTransId="{4C43A93F-BFDB-4B4C-BD64-3B767A363DF3}" sibTransId="{B5E57F5E-5EF4-4E65-B570-7E28EF889BB2}"/>
    <dgm:cxn modelId="{153D2BB8-AB90-4B7B-9EFA-E3064F31885F}" srcId="{4247801B-4EDC-4AFC-A098-CF981273C666}" destId="{D6F86922-33E6-491E-ABAB-082460654ACA}" srcOrd="7" destOrd="0" parTransId="{D933276A-D630-4F79-AFA2-941CFE72C42C}" sibTransId="{91E18F8F-49BB-4776-B024-9E842E9D2161}"/>
    <dgm:cxn modelId="{75B45AB9-6B4F-46FD-9FEA-4528C49E1E10}" type="presOf" srcId="{4C43A93F-BFDB-4B4C-BD64-3B767A363DF3}" destId="{693C7A98-5561-4A30-92B9-7C162953ACF0}" srcOrd="1" destOrd="0" presId="urn:microsoft.com/office/officeart/2005/8/layout/hierarchy2"/>
    <dgm:cxn modelId="{CFA7D5BF-1871-4B38-A9F5-3F5CA55B3B88}" type="presOf" srcId="{C6FE1082-F2EB-49CD-926B-44863889F330}" destId="{DA3E6196-96C9-4837-B093-0C98D046033D}" srcOrd="0" destOrd="0" presId="urn:microsoft.com/office/officeart/2005/8/layout/hierarchy2"/>
    <dgm:cxn modelId="{A8F607C1-4D03-49CC-972B-A5919771A13F}" type="presOf" srcId="{CA0B869B-B815-43F2-B5EA-5C486E579E17}" destId="{B5CAAD57-DC23-43F3-B7B0-9A582C1EFF5A}" srcOrd="0" destOrd="0" presId="urn:microsoft.com/office/officeart/2005/8/layout/hierarchy2"/>
    <dgm:cxn modelId="{77BF4BC4-02E8-499C-88DD-280C7013736A}" type="presOf" srcId="{EE3D795C-81C8-4389-B130-93BA4C4A380F}" destId="{FF899BB8-C7AF-46F1-91F9-1DA04A02B2AC}" srcOrd="0" destOrd="0" presId="urn:microsoft.com/office/officeart/2005/8/layout/hierarchy2"/>
    <dgm:cxn modelId="{39707DCB-3FE9-4695-8951-12C513CA1899}" type="presOf" srcId="{48D220CD-A64A-447E-9F9C-697DB888B4C8}" destId="{A7088383-D331-4C84-8D22-AC7C8A3EDB09}" srcOrd="0" destOrd="0" presId="urn:microsoft.com/office/officeart/2005/8/layout/hierarchy2"/>
    <dgm:cxn modelId="{F7BC84CE-A637-485C-823E-A68F5B04C3B2}" type="presOf" srcId="{9122927D-3D06-480C-9514-430344166A86}" destId="{FCA5C98D-E629-4A3B-9E40-4251D6DFD6CE}" srcOrd="1" destOrd="0" presId="urn:microsoft.com/office/officeart/2005/8/layout/hierarchy2"/>
    <dgm:cxn modelId="{D8E9CBD0-AC63-446C-BEE4-0E9DFC7720E0}" type="presOf" srcId="{46894A27-C6F3-4249-8874-E0376AEE943B}" destId="{B09CD943-9D5B-4008-9ECB-E79E67323E54}" srcOrd="0" destOrd="0" presId="urn:microsoft.com/office/officeart/2005/8/layout/hierarchy2"/>
    <dgm:cxn modelId="{63D758D4-0F11-4B39-B658-10134C183CB2}" type="presOf" srcId="{85673C2B-1228-4C66-9898-2263CA684F95}" destId="{A5D265D4-9CA1-49B0-B3F0-67DF466E954B}" srcOrd="0" destOrd="0" presId="urn:microsoft.com/office/officeart/2005/8/layout/hierarchy2"/>
    <dgm:cxn modelId="{2546C1E0-4C28-4867-BA34-DDCFE5BAA04D}" type="presOf" srcId="{1D7FEA9A-D99D-4BE9-BB92-AC63D320FB4D}" destId="{2F7087DF-2567-44C0-8D7F-11B224F7529E}" srcOrd="1" destOrd="0" presId="urn:microsoft.com/office/officeart/2005/8/layout/hierarchy2"/>
    <dgm:cxn modelId="{FA6BC9E1-E25F-443E-A71E-498E80612EE3}" srcId="{46894A27-C6F3-4249-8874-E0376AEE943B}" destId="{5702FA9C-7202-478F-AE3E-0E4DEF6E3FBD}" srcOrd="0" destOrd="0" parTransId="{AC16B33C-9ADE-456F-889C-C4E35586864D}" sibTransId="{689312EA-1CCA-428B-B789-98F1FD3BAB23}"/>
    <dgm:cxn modelId="{EF43DBE1-720E-4ADD-A4E8-BE3E4514C3AB}" type="presOf" srcId="{61FF6723-6335-4F03-A45D-63DAE127310B}" destId="{CD86B3C9-67A8-47D2-B99E-BDC39966FFFB}" srcOrd="1" destOrd="0" presId="urn:microsoft.com/office/officeart/2005/8/layout/hierarchy2"/>
    <dgm:cxn modelId="{EE330BE3-E7F5-4B87-A580-C9AAFB78F967}" type="presOf" srcId="{7037EE03-F47A-4050-BBCE-36604EC99EA4}" destId="{0075AC73-3B59-4181-9218-38D130EB5E6E}" srcOrd="0" destOrd="0" presId="urn:microsoft.com/office/officeart/2005/8/layout/hierarchy2"/>
    <dgm:cxn modelId="{297F19E4-133C-43B6-8F6E-0A5733114AB5}" srcId="{4247801B-4EDC-4AFC-A098-CF981273C666}" destId="{CA0B869B-B815-43F2-B5EA-5C486E579E17}" srcOrd="0" destOrd="0" parTransId="{C903DBDD-2A1F-43FC-B6A8-9D64B5B429C1}" sibTransId="{EB886DAA-D461-4BA6-8761-1ABAFDF0E95A}"/>
    <dgm:cxn modelId="{48C23CE4-5C5F-4A16-943E-0B5696DDB477}" type="presOf" srcId="{20ADD951-B25D-4D8E-9A4C-8FD1E24AD926}" destId="{4C2BF6BF-036E-4943-B882-AF791663654B}" srcOrd="0" destOrd="0" presId="urn:microsoft.com/office/officeart/2005/8/layout/hierarchy2"/>
    <dgm:cxn modelId="{A5FCBEE5-F0CE-409F-BF65-5E3993EF0528}" type="presOf" srcId="{C053739E-3009-451E-8B3C-632AF5BC075D}" destId="{8EF38E17-DD7C-45EF-8D0F-692D22A7D988}" srcOrd="1" destOrd="0" presId="urn:microsoft.com/office/officeart/2005/8/layout/hierarchy2"/>
    <dgm:cxn modelId="{693E4EE7-3FB6-4479-9ABB-0334BF341C68}" type="presOf" srcId="{AC16B33C-9ADE-456F-889C-C4E35586864D}" destId="{82D2B4D6-05E1-4172-98B8-F31513875EE8}" srcOrd="1" destOrd="0" presId="urn:microsoft.com/office/officeart/2005/8/layout/hierarchy2"/>
    <dgm:cxn modelId="{EB457AE9-132F-4453-9833-BDEE79097B4C}" type="presOf" srcId="{5F3782BB-D397-4C90-B769-BA6A7B4685F8}" destId="{0C17FB59-719F-4079-89B0-95F945CAB50E}" srcOrd="0" destOrd="0" presId="urn:microsoft.com/office/officeart/2005/8/layout/hierarchy2"/>
    <dgm:cxn modelId="{7105F6F5-43C8-4EC1-8432-1DD091E38477}" type="presOf" srcId="{3AA8D27D-B359-43B2-A391-BF3E4898BD80}" destId="{8B48AA7A-1D1C-48CD-BDDD-BDE61E284D0B}" srcOrd="0" destOrd="0" presId="urn:microsoft.com/office/officeart/2005/8/layout/hierarchy2"/>
    <dgm:cxn modelId="{27AF50F9-5FD4-41D2-A5FD-A5EDD316A349}" type="presOf" srcId="{3EC36F14-3D70-4EEA-A15C-8DEA0050FFFF}" destId="{2F030202-F1F3-4F4E-90DC-157131BE29D4}" srcOrd="0" destOrd="0" presId="urn:microsoft.com/office/officeart/2005/8/layout/hierarchy2"/>
    <dgm:cxn modelId="{E213B0FC-54E7-4E45-B3AD-D300CAF16CCF}" type="presOf" srcId="{4C43A93F-BFDB-4B4C-BD64-3B767A363DF3}" destId="{1518E63E-0CD3-4442-BC45-6E98CE40F8A7}" srcOrd="0" destOrd="0" presId="urn:microsoft.com/office/officeart/2005/8/layout/hierarchy2"/>
    <dgm:cxn modelId="{4E03F24A-42EE-4E6B-B933-0286D93A9539}" type="presParOf" srcId="{2E79DC86-984B-4391-8E98-D862ACAF2C51}" destId="{AE76C17A-09DC-4743-8A3C-3ECE2C96E3BE}" srcOrd="0" destOrd="0" presId="urn:microsoft.com/office/officeart/2005/8/layout/hierarchy2"/>
    <dgm:cxn modelId="{0F656518-61A2-4375-AA1B-72698F918513}" type="presParOf" srcId="{AE76C17A-09DC-4743-8A3C-3ECE2C96E3BE}" destId="{F8A454C9-F557-4021-8602-6D191D6A2AB9}" srcOrd="0" destOrd="0" presId="urn:microsoft.com/office/officeart/2005/8/layout/hierarchy2"/>
    <dgm:cxn modelId="{87B034B9-0B96-4083-ABC3-F2585B3A5B1D}" type="presParOf" srcId="{AE76C17A-09DC-4743-8A3C-3ECE2C96E3BE}" destId="{86988142-E45E-4727-9D46-6A556889E686}" srcOrd="1" destOrd="0" presId="urn:microsoft.com/office/officeart/2005/8/layout/hierarchy2"/>
    <dgm:cxn modelId="{F751D13A-BE79-455B-B6BA-72C06ECBC36D}" type="presParOf" srcId="{86988142-E45E-4727-9D46-6A556889E686}" destId="{1E4531CB-3A34-4D5E-B27C-7D344112867B}" srcOrd="0" destOrd="0" presId="urn:microsoft.com/office/officeart/2005/8/layout/hierarchy2"/>
    <dgm:cxn modelId="{BAB27C0D-2471-4850-8D16-EA7F9A3D6086}" type="presParOf" srcId="{1E4531CB-3A34-4D5E-B27C-7D344112867B}" destId="{E87ED1E4-0120-4355-9F24-C01CC2623385}" srcOrd="0" destOrd="0" presId="urn:microsoft.com/office/officeart/2005/8/layout/hierarchy2"/>
    <dgm:cxn modelId="{15EB28E1-92A5-4610-990C-972A5580564F}" type="presParOf" srcId="{86988142-E45E-4727-9D46-6A556889E686}" destId="{DB4F3E25-C78D-4F1C-85F2-406CA6BEC21B}" srcOrd="1" destOrd="0" presId="urn:microsoft.com/office/officeart/2005/8/layout/hierarchy2"/>
    <dgm:cxn modelId="{EC00FFE0-E623-4E11-94BF-D530F5A0A5BC}" type="presParOf" srcId="{DB4F3E25-C78D-4F1C-85F2-406CA6BEC21B}" destId="{4C2BF6BF-036E-4943-B882-AF791663654B}" srcOrd="0" destOrd="0" presId="urn:microsoft.com/office/officeart/2005/8/layout/hierarchy2"/>
    <dgm:cxn modelId="{10C9BEDC-C7B1-46C8-BF97-DCD1BE0AF6B5}" type="presParOf" srcId="{DB4F3E25-C78D-4F1C-85F2-406CA6BEC21B}" destId="{89C17826-E187-4EC2-A67F-91ECDC57BFA6}" srcOrd="1" destOrd="0" presId="urn:microsoft.com/office/officeart/2005/8/layout/hierarchy2"/>
    <dgm:cxn modelId="{F605AE76-28D5-43D1-B26D-C4EE4CF4DA0E}" type="presParOf" srcId="{89C17826-E187-4EC2-A67F-91ECDC57BFA6}" destId="{FFFC2FDA-B51F-4992-80E6-3443480E7696}" srcOrd="0" destOrd="0" presId="urn:microsoft.com/office/officeart/2005/8/layout/hierarchy2"/>
    <dgm:cxn modelId="{CBC309DC-67A1-45F1-87BC-BBDE1F3EF95E}" type="presParOf" srcId="{FFFC2FDA-B51F-4992-80E6-3443480E7696}" destId="{115D5F74-230B-4E6C-AD65-4012401767E9}" srcOrd="0" destOrd="0" presId="urn:microsoft.com/office/officeart/2005/8/layout/hierarchy2"/>
    <dgm:cxn modelId="{9B691059-E21E-446C-B5AF-511EBF97E688}" type="presParOf" srcId="{89C17826-E187-4EC2-A67F-91ECDC57BFA6}" destId="{5F63D5C8-F36B-4E45-8482-69AC04F62816}" srcOrd="1" destOrd="0" presId="urn:microsoft.com/office/officeart/2005/8/layout/hierarchy2"/>
    <dgm:cxn modelId="{A2F289AE-1A1E-4A19-953A-48820400FCB2}" type="presParOf" srcId="{5F63D5C8-F36B-4E45-8482-69AC04F62816}" destId="{A7088383-D331-4C84-8D22-AC7C8A3EDB09}" srcOrd="0" destOrd="0" presId="urn:microsoft.com/office/officeart/2005/8/layout/hierarchy2"/>
    <dgm:cxn modelId="{880979AE-8184-436F-9D3F-07B0C540365F}" type="presParOf" srcId="{5F63D5C8-F36B-4E45-8482-69AC04F62816}" destId="{5E76617B-1587-4679-9FC4-BC51B0B4EBEF}" srcOrd="1" destOrd="0" presId="urn:microsoft.com/office/officeart/2005/8/layout/hierarchy2"/>
    <dgm:cxn modelId="{4C36C544-72E5-4B02-B94F-3E8287229C47}" type="presParOf" srcId="{5E76617B-1587-4679-9FC4-BC51B0B4EBEF}" destId="{3F0ACF4C-44AA-49CB-B255-629D3F9BE176}" srcOrd="0" destOrd="0" presId="urn:microsoft.com/office/officeart/2005/8/layout/hierarchy2"/>
    <dgm:cxn modelId="{F133E368-F776-48E9-AAB5-97DFD1E0B74C}" type="presParOf" srcId="{3F0ACF4C-44AA-49CB-B255-629D3F9BE176}" destId="{72ACB06E-1525-4C46-B081-AFD7BC334731}" srcOrd="0" destOrd="0" presId="urn:microsoft.com/office/officeart/2005/8/layout/hierarchy2"/>
    <dgm:cxn modelId="{CDBC8647-E19B-4FDC-837A-8EF181B92BE8}" type="presParOf" srcId="{5E76617B-1587-4679-9FC4-BC51B0B4EBEF}" destId="{0ACEB4AA-587B-4963-A75E-AC3DB4843410}" srcOrd="1" destOrd="0" presId="urn:microsoft.com/office/officeart/2005/8/layout/hierarchy2"/>
    <dgm:cxn modelId="{E421D846-B6B5-43B3-A30B-9CE6432B887E}" type="presParOf" srcId="{0ACEB4AA-587B-4963-A75E-AC3DB4843410}" destId="{E819C23C-E881-44F6-88A3-16C134B18781}" srcOrd="0" destOrd="0" presId="urn:microsoft.com/office/officeart/2005/8/layout/hierarchy2"/>
    <dgm:cxn modelId="{012A36A6-00EB-4D97-8000-A8140EFC2C55}" type="presParOf" srcId="{0ACEB4AA-587B-4963-A75E-AC3DB4843410}" destId="{0C8BE203-9B37-4961-8F94-672FCDFF2098}" srcOrd="1" destOrd="0" presId="urn:microsoft.com/office/officeart/2005/8/layout/hierarchy2"/>
    <dgm:cxn modelId="{322ECA0E-ADBA-45F0-B0B9-004F0C4A73BA}" type="presParOf" srcId="{0C8BE203-9B37-4961-8F94-672FCDFF2098}" destId="{2F030202-F1F3-4F4E-90DC-157131BE29D4}" srcOrd="0" destOrd="0" presId="urn:microsoft.com/office/officeart/2005/8/layout/hierarchy2"/>
    <dgm:cxn modelId="{028A172E-C2C3-4C75-BC8E-DA574920B7C9}" type="presParOf" srcId="{2F030202-F1F3-4F4E-90DC-157131BE29D4}" destId="{1D0DD105-1F89-4664-A19C-0C5FCA60CE36}" srcOrd="0" destOrd="0" presId="urn:microsoft.com/office/officeart/2005/8/layout/hierarchy2"/>
    <dgm:cxn modelId="{52863A81-A12E-4BA0-8E7C-9103C6044AF0}" type="presParOf" srcId="{0C8BE203-9B37-4961-8F94-672FCDFF2098}" destId="{AB8ABE99-383C-4B1C-8C5F-E2651616F565}" srcOrd="1" destOrd="0" presId="urn:microsoft.com/office/officeart/2005/8/layout/hierarchy2"/>
    <dgm:cxn modelId="{B169296B-50D6-459B-9409-68E7475689A4}" type="presParOf" srcId="{AB8ABE99-383C-4B1C-8C5F-E2651616F565}" destId="{12D3248A-C8AA-4158-A4A3-52D7824DEE0A}" srcOrd="0" destOrd="0" presId="urn:microsoft.com/office/officeart/2005/8/layout/hierarchy2"/>
    <dgm:cxn modelId="{D2B966E2-80B6-4CBA-9540-C465F792344E}" type="presParOf" srcId="{AB8ABE99-383C-4B1C-8C5F-E2651616F565}" destId="{2B993C40-9D16-459A-B10C-017C88C93A1E}" srcOrd="1" destOrd="0" presId="urn:microsoft.com/office/officeart/2005/8/layout/hierarchy2"/>
    <dgm:cxn modelId="{F400C4E9-3DFC-42BE-BA58-2A6AE324742F}" type="presParOf" srcId="{0C8BE203-9B37-4961-8F94-672FCDFF2098}" destId="{A5D265D4-9CA1-49B0-B3F0-67DF466E954B}" srcOrd="2" destOrd="0" presId="urn:microsoft.com/office/officeart/2005/8/layout/hierarchy2"/>
    <dgm:cxn modelId="{2B2FF031-CDED-4FE6-96DF-4C6F5AD1ECC9}" type="presParOf" srcId="{A5D265D4-9CA1-49B0-B3F0-67DF466E954B}" destId="{F1F92EBF-8F81-4F2B-A2CF-5ADB375DEDE6}" srcOrd="0" destOrd="0" presId="urn:microsoft.com/office/officeart/2005/8/layout/hierarchy2"/>
    <dgm:cxn modelId="{937FB284-B1C0-40D1-8455-94C37198EFAB}" type="presParOf" srcId="{0C8BE203-9B37-4961-8F94-672FCDFF2098}" destId="{19EB5556-824E-45AC-B16B-1FB2D09DC3BB}" srcOrd="3" destOrd="0" presId="urn:microsoft.com/office/officeart/2005/8/layout/hierarchy2"/>
    <dgm:cxn modelId="{4B909AD7-D5DE-4430-AE18-07DFE5D2E2AF}" type="presParOf" srcId="{19EB5556-824E-45AC-B16B-1FB2D09DC3BB}" destId="{DA3E6196-96C9-4837-B093-0C98D046033D}" srcOrd="0" destOrd="0" presId="urn:microsoft.com/office/officeart/2005/8/layout/hierarchy2"/>
    <dgm:cxn modelId="{7335AA27-7609-4B44-BCB4-37B5C314FC48}" type="presParOf" srcId="{19EB5556-824E-45AC-B16B-1FB2D09DC3BB}" destId="{00AB38AB-9952-4BF8-9B15-1587998C59C3}" srcOrd="1" destOrd="0" presId="urn:microsoft.com/office/officeart/2005/8/layout/hierarchy2"/>
    <dgm:cxn modelId="{700D86D8-577A-4D43-AEB7-92C536BFE789}" type="presParOf" srcId="{00AB38AB-9952-4BF8-9B15-1587998C59C3}" destId="{57A480CA-CDB7-4E48-9833-63E79C9CD7B4}" srcOrd="0" destOrd="0" presId="urn:microsoft.com/office/officeart/2005/8/layout/hierarchy2"/>
    <dgm:cxn modelId="{A0BC5662-0573-49F6-9A36-8A43D9B6E3C4}" type="presParOf" srcId="{57A480CA-CDB7-4E48-9833-63E79C9CD7B4}" destId="{CD86B3C9-67A8-47D2-B99E-BDC39966FFFB}" srcOrd="0" destOrd="0" presId="urn:microsoft.com/office/officeart/2005/8/layout/hierarchy2"/>
    <dgm:cxn modelId="{31808CD7-36FB-484D-BF06-C9E0C599CF57}" type="presParOf" srcId="{00AB38AB-9952-4BF8-9B15-1587998C59C3}" destId="{2C07D7C0-3C8C-49C3-B639-504B3D8FCCC0}" srcOrd="1" destOrd="0" presId="urn:microsoft.com/office/officeart/2005/8/layout/hierarchy2"/>
    <dgm:cxn modelId="{2C4D5482-FEF8-4500-A624-90CEC8B9F4AE}" type="presParOf" srcId="{2C07D7C0-3C8C-49C3-B639-504B3D8FCCC0}" destId="{ADA4D78F-2445-4F19-97F3-8E7B3393990A}" srcOrd="0" destOrd="0" presId="urn:microsoft.com/office/officeart/2005/8/layout/hierarchy2"/>
    <dgm:cxn modelId="{E1BAD1F5-59E9-4BBC-83C6-BF1FA899D8A7}" type="presParOf" srcId="{2C07D7C0-3C8C-49C3-B639-504B3D8FCCC0}" destId="{E5BE0116-3E7B-4649-ACAE-394CC64452A8}" srcOrd="1" destOrd="0" presId="urn:microsoft.com/office/officeart/2005/8/layout/hierarchy2"/>
    <dgm:cxn modelId="{8EB6EEF1-8F8B-40D1-801A-765282CED2F1}" type="presParOf" srcId="{E5BE0116-3E7B-4649-ACAE-394CC64452A8}" destId="{9C809C53-EBB3-48F5-AF3E-B031F8DABFA5}" srcOrd="0" destOrd="0" presId="urn:microsoft.com/office/officeart/2005/8/layout/hierarchy2"/>
    <dgm:cxn modelId="{CEFFC397-89F6-492E-ACC5-A865316006D4}" type="presParOf" srcId="{9C809C53-EBB3-48F5-AF3E-B031F8DABFA5}" destId="{02EB20A8-B32A-49D5-AF33-2BEFD6556FF4}" srcOrd="0" destOrd="0" presId="urn:microsoft.com/office/officeart/2005/8/layout/hierarchy2"/>
    <dgm:cxn modelId="{BD7B9362-BD8A-4425-B815-DA419F28ACCC}" type="presParOf" srcId="{E5BE0116-3E7B-4649-ACAE-394CC64452A8}" destId="{11F6C74B-11B7-4789-B974-156A243AEBD2}" srcOrd="1" destOrd="0" presId="urn:microsoft.com/office/officeart/2005/8/layout/hierarchy2"/>
    <dgm:cxn modelId="{945510DF-3711-4D19-B1B9-CD227DBFEA72}" type="presParOf" srcId="{11F6C74B-11B7-4789-B974-156A243AEBD2}" destId="{B5CAAD57-DC23-43F3-B7B0-9A582C1EFF5A}" srcOrd="0" destOrd="0" presId="urn:microsoft.com/office/officeart/2005/8/layout/hierarchy2"/>
    <dgm:cxn modelId="{B5B682E3-215F-4C0F-A725-AE6B0B53937A}" type="presParOf" srcId="{11F6C74B-11B7-4789-B974-156A243AEBD2}" destId="{CB7F0329-7E5B-4E5C-87DA-18B3008AECFA}" srcOrd="1" destOrd="0" presId="urn:microsoft.com/office/officeart/2005/8/layout/hierarchy2"/>
    <dgm:cxn modelId="{B10038BA-3FEA-42BB-8C8F-FB3489391825}" type="presParOf" srcId="{E5BE0116-3E7B-4649-ACAE-394CC64452A8}" destId="{67AFD743-9BF8-4A1F-B8EC-4A47921A3ACB}" srcOrd="2" destOrd="0" presId="urn:microsoft.com/office/officeart/2005/8/layout/hierarchy2"/>
    <dgm:cxn modelId="{4172A1C9-C9F3-4E55-8848-DB57A7253324}" type="presParOf" srcId="{67AFD743-9BF8-4A1F-B8EC-4A47921A3ACB}" destId="{FCA5C98D-E629-4A3B-9E40-4251D6DFD6CE}" srcOrd="0" destOrd="0" presId="urn:microsoft.com/office/officeart/2005/8/layout/hierarchy2"/>
    <dgm:cxn modelId="{2FC3BB0C-349A-4B55-B781-A1DDFCFD5B8A}" type="presParOf" srcId="{E5BE0116-3E7B-4649-ACAE-394CC64452A8}" destId="{FE59C9AC-1FF7-4C78-BAE6-1621E2ED3F07}" srcOrd="3" destOrd="0" presId="urn:microsoft.com/office/officeart/2005/8/layout/hierarchy2"/>
    <dgm:cxn modelId="{8D1B139C-126E-4C0F-8E0E-CEE825CAE21A}" type="presParOf" srcId="{FE59C9AC-1FF7-4C78-BAE6-1621E2ED3F07}" destId="{E4E30C7A-5F51-4B56-84FD-5CB354854230}" srcOrd="0" destOrd="0" presId="urn:microsoft.com/office/officeart/2005/8/layout/hierarchy2"/>
    <dgm:cxn modelId="{867410A8-7207-4320-849E-2AAA5CD41ACC}" type="presParOf" srcId="{FE59C9AC-1FF7-4C78-BAE6-1621E2ED3F07}" destId="{E1FD5C37-A2FE-43E3-9A18-6A34C4736D25}" srcOrd="1" destOrd="0" presId="urn:microsoft.com/office/officeart/2005/8/layout/hierarchy2"/>
    <dgm:cxn modelId="{C3C50CF6-AEBD-451B-8CD8-5E6448F452B9}" type="presParOf" srcId="{E5BE0116-3E7B-4649-ACAE-394CC64452A8}" destId="{B51DC230-05BC-4A5A-9FC1-B5EE842FDE1F}" srcOrd="4" destOrd="0" presId="urn:microsoft.com/office/officeart/2005/8/layout/hierarchy2"/>
    <dgm:cxn modelId="{88B1A8D5-FB12-416C-91F3-94934F6B9B2E}" type="presParOf" srcId="{B51DC230-05BC-4A5A-9FC1-B5EE842FDE1F}" destId="{326DCF5C-9B79-4211-9CBA-99788A67E479}" srcOrd="0" destOrd="0" presId="urn:microsoft.com/office/officeart/2005/8/layout/hierarchy2"/>
    <dgm:cxn modelId="{24A1418F-11D1-4B34-9FD3-8DC955DC1BD7}" type="presParOf" srcId="{E5BE0116-3E7B-4649-ACAE-394CC64452A8}" destId="{BCEEBFC8-907B-457D-8349-30105CE94B0A}" srcOrd="5" destOrd="0" presId="urn:microsoft.com/office/officeart/2005/8/layout/hierarchy2"/>
    <dgm:cxn modelId="{7784F1F3-CCB0-47A9-912C-EC651D4438AB}" type="presParOf" srcId="{BCEEBFC8-907B-457D-8349-30105CE94B0A}" destId="{0405CB33-8938-4D3A-B41C-5B1F0D99C151}" srcOrd="0" destOrd="0" presId="urn:microsoft.com/office/officeart/2005/8/layout/hierarchy2"/>
    <dgm:cxn modelId="{AC7E8BB6-ABA7-42FB-888A-8F55AD843F13}" type="presParOf" srcId="{BCEEBFC8-907B-457D-8349-30105CE94B0A}" destId="{991B7D9F-54A4-4A34-BFA7-97AB1DAF7DE8}" srcOrd="1" destOrd="0" presId="urn:microsoft.com/office/officeart/2005/8/layout/hierarchy2"/>
    <dgm:cxn modelId="{46BDDEA6-6919-422E-AF24-0DEDEAE61BCC}" type="presParOf" srcId="{E5BE0116-3E7B-4649-ACAE-394CC64452A8}" destId="{0075AC73-3B59-4181-9218-38D130EB5E6E}" srcOrd="6" destOrd="0" presId="urn:microsoft.com/office/officeart/2005/8/layout/hierarchy2"/>
    <dgm:cxn modelId="{AD5C017F-D60F-4F40-9735-6532CD054F08}" type="presParOf" srcId="{0075AC73-3B59-4181-9218-38D130EB5E6E}" destId="{3093B4D7-D54C-46F0-B87A-4413468A0BF8}" srcOrd="0" destOrd="0" presId="urn:microsoft.com/office/officeart/2005/8/layout/hierarchy2"/>
    <dgm:cxn modelId="{031ABC38-D83D-4813-BCDF-28BB8A1F029F}" type="presParOf" srcId="{E5BE0116-3E7B-4649-ACAE-394CC64452A8}" destId="{A90032F0-FCF6-4837-8ECC-B9E992740426}" srcOrd="7" destOrd="0" presId="urn:microsoft.com/office/officeart/2005/8/layout/hierarchy2"/>
    <dgm:cxn modelId="{CCE6A848-1298-4A54-8317-B673D8A0ECA6}" type="presParOf" srcId="{A90032F0-FCF6-4837-8ECC-B9E992740426}" destId="{50927FB6-C106-44C0-A6BB-16A508D320EA}" srcOrd="0" destOrd="0" presId="urn:microsoft.com/office/officeart/2005/8/layout/hierarchy2"/>
    <dgm:cxn modelId="{9028B307-671D-4542-B10E-9FEFA66FCBBE}" type="presParOf" srcId="{A90032F0-FCF6-4837-8ECC-B9E992740426}" destId="{DCF89685-D7B5-454A-8AC1-8DCBD1EF70F4}" srcOrd="1" destOrd="0" presId="urn:microsoft.com/office/officeart/2005/8/layout/hierarchy2"/>
    <dgm:cxn modelId="{4C6E2A90-DBE0-4227-819E-49938A5860B4}" type="presParOf" srcId="{E5BE0116-3E7B-4649-ACAE-394CC64452A8}" destId="{1518E63E-0CD3-4442-BC45-6E98CE40F8A7}" srcOrd="8" destOrd="0" presId="urn:microsoft.com/office/officeart/2005/8/layout/hierarchy2"/>
    <dgm:cxn modelId="{C0A26E60-5453-4778-A64D-00A09FF4D65F}" type="presParOf" srcId="{1518E63E-0CD3-4442-BC45-6E98CE40F8A7}" destId="{693C7A98-5561-4A30-92B9-7C162953ACF0}" srcOrd="0" destOrd="0" presId="urn:microsoft.com/office/officeart/2005/8/layout/hierarchy2"/>
    <dgm:cxn modelId="{A65438F7-9882-43A6-B5F9-4D23FFFAA36C}" type="presParOf" srcId="{E5BE0116-3E7B-4649-ACAE-394CC64452A8}" destId="{82096327-22E2-412A-9455-FC789E5D01A3}" srcOrd="9" destOrd="0" presId="urn:microsoft.com/office/officeart/2005/8/layout/hierarchy2"/>
    <dgm:cxn modelId="{D1C351BF-EAFC-4085-A8F6-77AD3AE4131D}" type="presParOf" srcId="{82096327-22E2-412A-9455-FC789E5D01A3}" destId="{FF899BB8-C7AF-46F1-91F9-1DA04A02B2AC}" srcOrd="0" destOrd="0" presId="urn:microsoft.com/office/officeart/2005/8/layout/hierarchy2"/>
    <dgm:cxn modelId="{920A5238-827F-4B9D-BF81-F85730033C0A}" type="presParOf" srcId="{82096327-22E2-412A-9455-FC789E5D01A3}" destId="{66AA992C-1FA7-4EB8-A7BE-635A0897FBB1}" srcOrd="1" destOrd="0" presId="urn:microsoft.com/office/officeart/2005/8/layout/hierarchy2"/>
    <dgm:cxn modelId="{12A5F4CE-FB13-4173-9C3E-5B1EC29306A0}" type="presParOf" srcId="{E5BE0116-3E7B-4649-ACAE-394CC64452A8}" destId="{F4AEEBED-A48F-42A6-9D52-C44766BC085E}" srcOrd="10" destOrd="0" presId="urn:microsoft.com/office/officeart/2005/8/layout/hierarchy2"/>
    <dgm:cxn modelId="{E067EBF8-7F60-424F-80E7-5BA999CE1CEB}" type="presParOf" srcId="{F4AEEBED-A48F-42A6-9D52-C44766BC085E}" destId="{8EF38E17-DD7C-45EF-8D0F-692D22A7D988}" srcOrd="0" destOrd="0" presId="urn:microsoft.com/office/officeart/2005/8/layout/hierarchy2"/>
    <dgm:cxn modelId="{8910AFD9-0892-4513-9FB1-772F3AD9F3BA}" type="presParOf" srcId="{E5BE0116-3E7B-4649-ACAE-394CC64452A8}" destId="{56FF8006-EA68-4F8E-A4EA-6E7370D3A929}" srcOrd="11" destOrd="0" presId="urn:microsoft.com/office/officeart/2005/8/layout/hierarchy2"/>
    <dgm:cxn modelId="{E66779EA-695E-42BA-9589-4E09ABC48403}" type="presParOf" srcId="{56FF8006-EA68-4F8E-A4EA-6E7370D3A929}" destId="{A4147AE5-7F6F-42BF-804A-B7ABA4BBA11E}" srcOrd="0" destOrd="0" presId="urn:microsoft.com/office/officeart/2005/8/layout/hierarchy2"/>
    <dgm:cxn modelId="{A85690ED-2902-4B88-9CFA-2B52B6C5BC96}" type="presParOf" srcId="{56FF8006-EA68-4F8E-A4EA-6E7370D3A929}" destId="{3550965A-DF8C-409A-B961-2E3EF0D26465}" srcOrd="1" destOrd="0" presId="urn:microsoft.com/office/officeart/2005/8/layout/hierarchy2"/>
    <dgm:cxn modelId="{CF9C0944-CA49-47B5-8FF1-7B68B7694455}" type="presParOf" srcId="{E5BE0116-3E7B-4649-ACAE-394CC64452A8}" destId="{FA6C2427-23B6-4F02-9C14-B775182112C0}" srcOrd="12" destOrd="0" presId="urn:microsoft.com/office/officeart/2005/8/layout/hierarchy2"/>
    <dgm:cxn modelId="{F32890A5-8848-403B-ADC4-77A1C5E185D6}" type="presParOf" srcId="{FA6C2427-23B6-4F02-9C14-B775182112C0}" destId="{F3ADEE7F-EC83-4973-80E1-E008AC25A316}" srcOrd="0" destOrd="0" presId="urn:microsoft.com/office/officeart/2005/8/layout/hierarchy2"/>
    <dgm:cxn modelId="{9F8CE7CA-AD00-4AE9-8654-5A7C2BB443C9}" type="presParOf" srcId="{E5BE0116-3E7B-4649-ACAE-394CC64452A8}" destId="{4E4DA68C-0CAD-4782-94C5-4B372B0664BB}" srcOrd="13" destOrd="0" presId="urn:microsoft.com/office/officeart/2005/8/layout/hierarchy2"/>
    <dgm:cxn modelId="{532DF91C-8D1A-428E-A388-030E9EB1804A}" type="presParOf" srcId="{4E4DA68C-0CAD-4782-94C5-4B372B0664BB}" destId="{FD424B21-A168-430E-BC5B-06936622F9E1}" srcOrd="0" destOrd="0" presId="urn:microsoft.com/office/officeart/2005/8/layout/hierarchy2"/>
    <dgm:cxn modelId="{1BF1BC28-6545-46E2-B6D2-9E0D6A50C267}" type="presParOf" srcId="{4E4DA68C-0CAD-4782-94C5-4B372B0664BB}" destId="{769B0179-11BB-46B5-9308-681F2F7F2541}" srcOrd="1" destOrd="0" presId="urn:microsoft.com/office/officeart/2005/8/layout/hierarchy2"/>
    <dgm:cxn modelId="{51B7C2B4-0B73-427B-A9A4-7E5E501EB5DB}" type="presParOf" srcId="{E5BE0116-3E7B-4649-ACAE-394CC64452A8}" destId="{D6A21958-C090-4E61-8DE1-D668A1FA9ABC}" srcOrd="14" destOrd="0" presId="urn:microsoft.com/office/officeart/2005/8/layout/hierarchy2"/>
    <dgm:cxn modelId="{C856DD9D-A44F-4D63-8217-152302426F2B}" type="presParOf" srcId="{D6A21958-C090-4E61-8DE1-D668A1FA9ABC}" destId="{60E3F5C6-7785-4F3D-AF5F-C6B9A00CB889}" srcOrd="0" destOrd="0" presId="urn:microsoft.com/office/officeart/2005/8/layout/hierarchy2"/>
    <dgm:cxn modelId="{42E38B11-945B-4B10-BC63-75BBF3F07DD6}" type="presParOf" srcId="{E5BE0116-3E7B-4649-ACAE-394CC64452A8}" destId="{A1B757BD-3FD3-4FD2-9640-A047E0145DBC}" srcOrd="15" destOrd="0" presId="urn:microsoft.com/office/officeart/2005/8/layout/hierarchy2"/>
    <dgm:cxn modelId="{C2A0E908-6001-4E66-B94E-EC01352243CF}" type="presParOf" srcId="{A1B757BD-3FD3-4FD2-9640-A047E0145DBC}" destId="{E07F5A96-0595-4226-BA1E-2D59FA3CE851}" srcOrd="0" destOrd="0" presId="urn:microsoft.com/office/officeart/2005/8/layout/hierarchy2"/>
    <dgm:cxn modelId="{C5937A4A-1CDF-43F3-ABA4-5FDFC1FB5818}" type="presParOf" srcId="{A1B757BD-3FD3-4FD2-9640-A047E0145DBC}" destId="{02BF472B-B2D6-4253-A5BC-B25899FD98D9}" srcOrd="1" destOrd="0" presId="urn:microsoft.com/office/officeart/2005/8/layout/hierarchy2"/>
    <dgm:cxn modelId="{099F5127-DDD3-4DD1-AF1B-70BE35818D5C}" type="presParOf" srcId="{E5BE0116-3E7B-4649-ACAE-394CC64452A8}" destId="{8B48AA7A-1D1C-48CD-BDDD-BDE61E284D0B}" srcOrd="16" destOrd="0" presId="urn:microsoft.com/office/officeart/2005/8/layout/hierarchy2"/>
    <dgm:cxn modelId="{1ED5B61B-AD5F-4247-89D6-5681422CE3D3}" type="presParOf" srcId="{8B48AA7A-1D1C-48CD-BDDD-BDE61E284D0B}" destId="{187ACB67-A768-4511-BBAA-3DD1782B6EA5}" srcOrd="0" destOrd="0" presId="urn:microsoft.com/office/officeart/2005/8/layout/hierarchy2"/>
    <dgm:cxn modelId="{6F273B40-B1AF-4A3B-9102-D8F16B5191DD}" type="presParOf" srcId="{E5BE0116-3E7B-4649-ACAE-394CC64452A8}" destId="{3AD664A5-D5D0-4C40-92E8-5B991DBAFF6F}" srcOrd="17" destOrd="0" presId="urn:microsoft.com/office/officeart/2005/8/layout/hierarchy2"/>
    <dgm:cxn modelId="{22CD824A-39E0-4F2E-8449-6C9E33FA979D}" type="presParOf" srcId="{3AD664A5-D5D0-4C40-92E8-5B991DBAFF6F}" destId="{0C17FB59-719F-4079-89B0-95F945CAB50E}" srcOrd="0" destOrd="0" presId="urn:microsoft.com/office/officeart/2005/8/layout/hierarchy2"/>
    <dgm:cxn modelId="{D0F34BCB-4F6E-4B29-965F-0B5FF7D1381D}" type="presParOf" srcId="{3AD664A5-D5D0-4C40-92E8-5B991DBAFF6F}" destId="{52E60EB5-5B15-4E8F-8A7E-96E86E2DD4B5}" srcOrd="1" destOrd="0" presId="urn:microsoft.com/office/officeart/2005/8/layout/hierarchy2"/>
    <dgm:cxn modelId="{9623CC0E-05E0-435B-BDC9-AC3FE066ED16}" type="presParOf" srcId="{E5BE0116-3E7B-4649-ACAE-394CC64452A8}" destId="{80DA405D-693C-490C-88A3-E628CD5D05FD}" srcOrd="18" destOrd="0" presId="urn:microsoft.com/office/officeart/2005/8/layout/hierarchy2"/>
    <dgm:cxn modelId="{11EDF299-A5D7-4AF2-AA4E-A4462EDD7A2C}" type="presParOf" srcId="{80DA405D-693C-490C-88A3-E628CD5D05FD}" destId="{2F7087DF-2567-44C0-8D7F-11B224F7529E}" srcOrd="0" destOrd="0" presId="urn:microsoft.com/office/officeart/2005/8/layout/hierarchy2"/>
    <dgm:cxn modelId="{16BF3BCD-74B6-44A8-BFC6-5237600CB0B9}" type="presParOf" srcId="{E5BE0116-3E7B-4649-ACAE-394CC64452A8}" destId="{17C6DD0F-DCC2-4284-AFBA-B5A726B14ADA}" srcOrd="19" destOrd="0" presId="urn:microsoft.com/office/officeart/2005/8/layout/hierarchy2"/>
    <dgm:cxn modelId="{458A88E4-D259-40CF-87CC-D2C4AADF878B}" type="presParOf" srcId="{17C6DD0F-DCC2-4284-AFBA-B5A726B14ADA}" destId="{3FDADF3C-9252-4E38-B797-4762CFD21239}" srcOrd="0" destOrd="0" presId="urn:microsoft.com/office/officeart/2005/8/layout/hierarchy2"/>
    <dgm:cxn modelId="{B7BE4585-C215-4BC5-BA46-390DCB5453FD}" type="presParOf" srcId="{17C6DD0F-DCC2-4284-AFBA-B5A726B14ADA}" destId="{6ED97B6D-280C-49F6-BB95-00A3376BC41A}" srcOrd="1" destOrd="0" presId="urn:microsoft.com/office/officeart/2005/8/layout/hierarchy2"/>
    <dgm:cxn modelId="{F03D5B71-BB22-4386-A051-B16507C93204}" type="presParOf" srcId="{0C8BE203-9B37-4961-8F94-672FCDFF2098}" destId="{77859454-00C3-41D8-8EC6-2F0CBB2A3E5C}" srcOrd="4" destOrd="0" presId="urn:microsoft.com/office/officeart/2005/8/layout/hierarchy2"/>
    <dgm:cxn modelId="{8E2E053D-2298-4F62-B104-2B37A535059A}" type="presParOf" srcId="{77859454-00C3-41D8-8EC6-2F0CBB2A3E5C}" destId="{5B2480DA-E5E1-4D2A-85B9-3202142469D9}" srcOrd="0" destOrd="0" presId="urn:microsoft.com/office/officeart/2005/8/layout/hierarchy2"/>
    <dgm:cxn modelId="{31EEAFE4-0907-404E-BF72-AACAC3634F95}" type="presParOf" srcId="{0C8BE203-9B37-4961-8F94-672FCDFF2098}" destId="{25AAEA44-4E47-4286-89FC-1879F4AF1A89}" srcOrd="5" destOrd="0" presId="urn:microsoft.com/office/officeart/2005/8/layout/hierarchy2"/>
    <dgm:cxn modelId="{BDC4B165-93B9-479E-89AF-782FC56857ED}" type="presParOf" srcId="{25AAEA44-4E47-4286-89FC-1879F4AF1A89}" destId="{5FB657F9-3C48-464E-B4B8-0D9D80091D53}" srcOrd="0" destOrd="0" presId="urn:microsoft.com/office/officeart/2005/8/layout/hierarchy2"/>
    <dgm:cxn modelId="{9913C362-C736-41D7-8DDE-A944278651AB}" type="presParOf" srcId="{25AAEA44-4E47-4286-89FC-1879F4AF1A89}" destId="{D304E471-3C41-4B74-A2CC-B582E3755C0E}" srcOrd="1" destOrd="0" presId="urn:microsoft.com/office/officeart/2005/8/layout/hierarchy2"/>
    <dgm:cxn modelId="{63E738F8-6ABA-4F40-871E-DCF355DA6E18}" type="presParOf" srcId="{0C8BE203-9B37-4961-8F94-672FCDFF2098}" destId="{69A140FD-C3B1-48CE-B3E2-2BF97D28CE00}" srcOrd="6" destOrd="0" presId="urn:microsoft.com/office/officeart/2005/8/layout/hierarchy2"/>
    <dgm:cxn modelId="{52D1D224-BF8E-4865-972D-21B77693DA64}" type="presParOf" srcId="{69A140FD-C3B1-48CE-B3E2-2BF97D28CE00}" destId="{392DF69F-4C78-42CB-BF79-A3547C314A2E}" srcOrd="0" destOrd="0" presId="urn:microsoft.com/office/officeart/2005/8/layout/hierarchy2"/>
    <dgm:cxn modelId="{7634C072-8D27-4E0D-BC2C-C90CE4E438C6}" type="presParOf" srcId="{0C8BE203-9B37-4961-8F94-672FCDFF2098}" destId="{64E0367E-C32F-4323-8D2D-AF5F34B6EFDE}" srcOrd="7" destOrd="0" presId="urn:microsoft.com/office/officeart/2005/8/layout/hierarchy2"/>
    <dgm:cxn modelId="{D96D3C44-A012-4D1D-B607-7009346114BA}" type="presParOf" srcId="{64E0367E-C32F-4323-8D2D-AF5F34B6EFDE}" destId="{B09CD943-9D5B-4008-9ECB-E79E67323E54}" srcOrd="0" destOrd="0" presId="urn:microsoft.com/office/officeart/2005/8/layout/hierarchy2"/>
    <dgm:cxn modelId="{C7E202DD-9E01-4FA9-B77E-DD248CB4D4F4}" type="presParOf" srcId="{64E0367E-C32F-4323-8D2D-AF5F34B6EFDE}" destId="{BC78B722-AA18-4D03-9AE9-3452354EDEF9}" srcOrd="1" destOrd="0" presId="urn:microsoft.com/office/officeart/2005/8/layout/hierarchy2"/>
    <dgm:cxn modelId="{844A9A02-4136-4A45-877A-43522E874657}" type="presParOf" srcId="{BC78B722-AA18-4D03-9AE9-3452354EDEF9}" destId="{BBBDA754-BBF1-4ECF-9D30-9EA5B63221D7}" srcOrd="0" destOrd="0" presId="urn:microsoft.com/office/officeart/2005/8/layout/hierarchy2"/>
    <dgm:cxn modelId="{57C29480-A91B-4E35-9973-D9C057FECF50}" type="presParOf" srcId="{BBBDA754-BBF1-4ECF-9D30-9EA5B63221D7}" destId="{82D2B4D6-05E1-4172-98B8-F31513875EE8}" srcOrd="0" destOrd="0" presId="urn:microsoft.com/office/officeart/2005/8/layout/hierarchy2"/>
    <dgm:cxn modelId="{1DED4F97-D026-4592-9735-F79A13549152}" type="presParOf" srcId="{BC78B722-AA18-4D03-9AE9-3452354EDEF9}" destId="{B18F7D75-0348-4509-B6BE-6EACECBA1BE5}" srcOrd="1" destOrd="0" presId="urn:microsoft.com/office/officeart/2005/8/layout/hierarchy2"/>
    <dgm:cxn modelId="{94741B04-95D5-4D92-BFD0-6236F689DD24}" type="presParOf" srcId="{B18F7D75-0348-4509-B6BE-6EACECBA1BE5}" destId="{C9B6CC7E-A191-43B4-9074-5FF844F2313F}" srcOrd="0" destOrd="0" presId="urn:microsoft.com/office/officeart/2005/8/layout/hierarchy2"/>
    <dgm:cxn modelId="{78FCB6E2-2E1A-482D-BA95-0542F5448AC6}" type="presParOf" srcId="{B18F7D75-0348-4509-B6BE-6EACECBA1BE5}" destId="{186A7E8A-DBA2-4F71-9FCC-8F3B94841967}"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A454C9-F557-4021-8602-6D191D6A2AB9}">
      <dsp:nvSpPr>
        <dsp:cNvPr id="0" name=""/>
        <dsp:cNvSpPr/>
      </dsp:nvSpPr>
      <dsp:spPr>
        <a:xfrm>
          <a:off x="7675" y="3289296"/>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iso</a:t>
          </a:r>
          <a:r>
            <a:rPr lang="es-MX" sz="1300" kern="1200" dirty="0"/>
            <a:t>(1)</a:t>
          </a:r>
        </a:p>
      </dsp:txBody>
      <dsp:txXfrm>
        <a:off x="24412" y="3306033"/>
        <a:ext cx="1109436" cy="537981"/>
      </dsp:txXfrm>
    </dsp:sp>
    <dsp:sp modelId="{1E4531CB-3A34-4D5E-B27C-7D344112867B}">
      <dsp:nvSpPr>
        <dsp:cNvPr id="0" name=""/>
        <dsp:cNvSpPr/>
      </dsp:nvSpPr>
      <dsp:spPr>
        <a:xfrm>
          <a:off x="1150586" y="3567103"/>
          <a:ext cx="457164" cy="15842"/>
        </a:xfrm>
        <a:custGeom>
          <a:avLst/>
          <a:gdLst/>
          <a:ahLst/>
          <a:cxnLst/>
          <a:rect l="0" t="0" r="0" b="0"/>
          <a:pathLst>
            <a:path>
              <a:moveTo>
                <a:pt x="0" y="7921"/>
              </a:moveTo>
              <a:lnTo>
                <a:pt x="457164" y="79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1367739" y="3563595"/>
        <a:ext cx="22858" cy="22858"/>
      </dsp:txXfrm>
    </dsp:sp>
    <dsp:sp modelId="{4C2BF6BF-036E-4943-B882-AF791663654B}">
      <dsp:nvSpPr>
        <dsp:cNvPr id="0" name=""/>
        <dsp:cNvSpPr/>
      </dsp:nvSpPr>
      <dsp:spPr>
        <a:xfrm>
          <a:off x="1607751" y="3289296"/>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org</a:t>
          </a:r>
          <a:r>
            <a:rPr lang="es-MX" sz="1300" kern="1200" dirty="0"/>
            <a:t>(3)</a:t>
          </a:r>
        </a:p>
      </dsp:txBody>
      <dsp:txXfrm>
        <a:off x="1624488" y="3306033"/>
        <a:ext cx="1109436" cy="537981"/>
      </dsp:txXfrm>
    </dsp:sp>
    <dsp:sp modelId="{FFFC2FDA-B51F-4992-80E6-3443480E7696}">
      <dsp:nvSpPr>
        <dsp:cNvPr id="0" name=""/>
        <dsp:cNvSpPr/>
      </dsp:nvSpPr>
      <dsp:spPr>
        <a:xfrm>
          <a:off x="2750662" y="3567103"/>
          <a:ext cx="457164" cy="15842"/>
        </a:xfrm>
        <a:custGeom>
          <a:avLst/>
          <a:gdLst/>
          <a:ahLst/>
          <a:cxnLst/>
          <a:rect l="0" t="0" r="0" b="0"/>
          <a:pathLst>
            <a:path>
              <a:moveTo>
                <a:pt x="0" y="7921"/>
              </a:moveTo>
              <a:lnTo>
                <a:pt x="457164"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2967815" y="3563595"/>
        <a:ext cx="22858" cy="22858"/>
      </dsp:txXfrm>
    </dsp:sp>
    <dsp:sp modelId="{A7088383-D331-4C84-8D22-AC7C8A3EDB09}">
      <dsp:nvSpPr>
        <dsp:cNvPr id="0" name=""/>
        <dsp:cNvSpPr/>
      </dsp:nvSpPr>
      <dsp:spPr>
        <a:xfrm>
          <a:off x="3207826" y="3289296"/>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dod</a:t>
          </a:r>
          <a:r>
            <a:rPr lang="es-MX" sz="1300" kern="1200" dirty="0"/>
            <a:t>(6)</a:t>
          </a:r>
        </a:p>
      </dsp:txBody>
      <dsp:txXfrm>
        <a:off x="3224563" y="3306033"/>
        <a:ext cx="1109436" cy="537981"/>
      </dsp:txXfrm>
    </dsp:sp>
    <dsp:sp modelId="{3F0ACF4C-44AA-49CB-B255-629D3F9BE176}">
      <dsp:nvSpPr>
        <dsp:cNvPr id="0" name=""/>
        <dsp:cNvSpPr/>
      </dsp:nvSpPr>
      <dsp:spPr>
        <a:xfrm>
          <a:off x="4350737" y="3567103"/>
          <a:ext cx="457164" cy="15842"/>
        </a:xfrm>
        <a:custGeom>
          <a:avLst/>
          <a:gdLst/>
          <a:ahLst/>
          <a:cxnLst/>
          <a:rect l="0" t="0" r="0" b="0"/>
          <a:pathLst>
            <a:path>
              <a:moveTo>
                <a:pt x="0" y="7921"/>
              </a:moveTo>
              <a:lnTo>
                <a:pt x="457164"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4567890" y="3563595"/>
        <a:ext cx="22858" cy="22858"/>
      </dsp:txXfrm>
    </dsp:sp>
    <dsp:sp modelId="{E819C23C-E881-44F6-88A3-16C134B18781}">
      <dsp:nvSpPr>
        <dsp:cNvPr id="0" name=""/>
        <dsp:cNvSpPr/>
      </dsp:nvSpPr>
      <dsp:spPr>
        <a:xfrm>
          <a:off x="4807901" y="3289296"/>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a:t>internet(1)</a:t>
          </a:r>
        </a:p>
      </dsp:txBody>
      <dsp:txXfrm>
        <a:off x="4824638" y="3306033"/>
        <a:ext cx="1109436" cy="537981"/>
      </dsp:txXfrm>
    </dsp:sp>
    <dsp:sp modelId="{2F030202-F1F3-4F4E-90DC-157131BE29D4}">
      <dsp:nvSpPr>
        <dsp:cNvPr id="0" name=""/>
        <dsp:cNvSpPr/>
      </dsp:nvSpPr>
      <dsp:spPr>
        <a:xfrm rot="17692822">
          <a:off x="5636089" y="3074222"/>
          <a:ext cx="1086610" cy="15842"/>
        </a:xfrm>
        <a:custGeom>
          <a:avLst/>
          <a:gdLst/>
          <a:ahLst/>
          <a:cxnLst/>
          <a:rect l="0" t="0" r="0" b="0"/>
          <a:pathLst>
            <a:path>
              <a:moveTo>
                <a:pt x="0" y="7921"/>
              </a:moveTo>
              <a:lnTo>
                <a:pt x="1086610"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6152229" y="3054978"/>
        <a:ext cx="54330" cy="54330"/>
      </dsp:txXfrm>
    </dsp:sp>
    <dsp:sp modelId="{12D3248A-C8AA-4158-A4A3-52D7824DEE0A}">
      <dsp:nvSpPr>
        <dsp:cNvPr id="0" name=""/>
        <dsp:cNvSpPr/>
      </dsp:nvSpPr>
      <dsp:spPr>
        <a:xfrm>
          <a:off x="6407976" y="2303536"/>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directory</a:t>
          </a:r>
          <a:r>
            <a:rPr lang="es-MX" sz="1300" kern="1200" dirty="0"/>
            <a:t>(1)</a:t>
          </a:r>
        </a:p>
      </dsp:txBody>
      <dsp:txXfrm>
        <a:off x="6424713" y="2320273"/>
        <a:ext cx="1109436" cy="537981"/>
      </dsp:txXfrm>
    </dsp:sp>
    <dsp:sp modelId="{A5D265D4-9CA1-49B0-B3F0-67DF466E954B}">
      <dsp:nvSpPr>
        <dsp:cNvPr id="0" name=""/>
        <dsp:cNvSpPr/>
      </dsp:nvSpPr>
      <dsp:spPr>
        <a:xfrm rot="19457599">
          <a:off x="5897894" y="3402809"/>
          <a:ext cx="562999" cy="15842"/>
        </a:xfrm>
        <a:custGeom>
          <a:avLst/>
          <a:gdLst/>
          <a:ahLst/>
          <a:cxnLst/>
          <a:rect l="0" t="0" r="0" b="0"/>
          <a:pathLst>
            <a:path>
              <a:moveTo>
                <a:pt x="0" y="7921"/>
              </a:moveTo>
              <a:lnTo>
                <a:pt x="562999"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6165319" y="3396655"/>
        <a:ext cx="28149" cy="28149"/>
      </dsp:txXfrm>
    </dsp:sp>
    <dsp:sp modelId="{DA3E6196-96C9-4837-B093-0C98D046033D}">
      <dsp:nvSpPr>
        <dsp:cNvPr id="0" name=""/>
        <dsp:cNvSpPr/>
      </dsp:nvSpPr>
      <dsp:spPr>
        <a:xfrm>
          <a:off x="6407976" y="2960709"/>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mgmt</a:t>
          </a:r>
          <a:r>
            <a:rPr lang="es-MX" sz="1300" kern="1200" dirty="0"/>
            <a:t>(2)</a:t>
          </a:r>
        </a:p>
      </dsp:txBody>
      <dsp:txXfrm>
        <a:off x="6424713" y="2977446"/>
        <a:ext cx="1109436" cy="537981"/>
      </dsp:txXfrm>
    </dsp:sp>
    <dsp:sp modelId="{57A480CA-CDB7-4E48-9833-63E79C9CD7B4}">
      <dsp:nvSpPr>
        <dsp:cNvPr id="0" name=""/>
        <dsp:cNvSpPr/>
      </dsp:nvSpPr>
      <dsp:spPr>
        <a:xfrm>
          <a:off x="7550887" y="3238516"/>
          <a:ext cx="457164" cy="15842"/>
        </a:xfrm>
        <a:custGeom>
          <a:avLst/>
          <a:gdLst/>
          <a:ahLst/>
          <a:cxnLst/>
          <a:rect l="0" t="0" r="0" b="0"/>
          <a:pathLst>
            <a:path>
              <a:moveTo>
                <a:pt x="0" y="7921"/>
              </a:moveTo>
              <a:lnTo>
                <a:pt x="457164"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7768040" y="3235008"/>
        <a:ext cx="22858" cy="22858"/>
      </dsp:txXfrm>
    </dsp:sp>
    <dsp:sp modelId="{ADA4D78F-2445-4F19-97F3-8E7B3393990A}">
      <dsp:nvSpPr>
        <dsp:cNvPr id="0" name=""/>
        <dsp:cNvSpPr/>
      </dsp:nvSpPr>
      <dsp:spPr>
        <a:xfrm>
          <a:off x="8008051" y="2960709"/>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a:t>Mib-2(1)</a:t>
          </a:r>
        </a:p>
      </dsp:txBody>
      <dsp:txXfrm>
        <a:off x="8024788" y="2977446"/>
        <a:ext cx="1109436" cy="537981"/>
      </dsp:txXfrm>
    </dsp:sp>
    <dsp:sp modelId="{9C809C53-EBB3-48F5-AF3E-B031F8DABFA5}">
      <dsp:nvSpPr>
        <dsp:cNvPr id="0" name=""/>
        <dsp:cNvSpPr/>
      </dsp:nvSpPr>
      <dsp:spPr>
        <a:xfrm rot="16727265">
          <a:off x="7883340" y="1759875"/>
          <a:ext cx="2992409" cy="15842"/>
        </a:xfrm>
        <a:custGeom>
          <a:avLst/>
          <a:gdLst/>
          <a:ahLst/>
          <a:cxnLst/>
          <a:rect l="0" t="0" r="0" b="0"/>
          <a:pathLst>
            <a:path>
              <a:moveTo>
                <a:pt x="0" y="7921"/>
              </a:moveTo>
              <a:lnTo>
                <a:pt x="2992409"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0">
            <a:lnSpc>
              <a:spcPct val="90000"/>
            </a:lnSpc>
            <a:spcBef>
              <a:spcPct val="0"/>
            </a:spcBef>
            <a:spcAft>
              <a:spcPct val="35000"/>
            </a:spcAft>
            <a:buNone/>
          </a:pPr>
          <a:endParaRPr lang="es-MX" sz="1000" kern="1200"/>
        </a:p>
      </dsp:txBody>
      <dsp:txXfrm>
        <a:off x="9304734" y="1692986"/>
        <a:ext cx="149620" cy="149620"/>
      </dsp:txXfrm>
    </dsp:sp>
    <dsp:sp modelId="{B5CAAD57-DC23-43F3-B7B0-9A582C1EFF5A}">
      <dsp:nvSpPr>
        <dsp:cNvPr id="0" name=""/>
        <dsp:cNvSpPr/>
      </dsp:nvSpPr>
      <dsp:spPr>
        <a:xfrm>
          <a:off x="9608127" y="3427"/>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system</a:t>
          </a:r>
          <a:r>
            <a:rPr lang="es-MX" sz="1300" kern="1200" dirty="0"/>
            <a:t>(1)</a:t>
          </a:r>
        </a:p>
      </dsp:txBody>
      <dsp:txXfrm>
        <a:off x="9624864" y="20164"/>
        <a:ext cx="1109436" cy="537981"/>
      </dsp:txXfrm>
    </dsp:sp>
    <dsp:sp modelId="{67AFD743-9BF8-4A1F-B8EC-4A47921A3ACB}">
      <dsp:nvSpPr>
        <dsp:cNvPr id="0" name=""/>
        <dsp:cNvSpPr/>
      </dsp:nvSpPr>
      <dsp:spPr>
        <a:xfrm rot="16874489">
          <a:off x="8206994" y="2088462"/>
          <a:ext cx="2345100" cy="15842"/>
        </a:xfrm>
        <a:custGeom>
          <a:avLst/>
          <a:gdLst/>
          <a:ahLst/>
          <a:cxnLst/>
          <a:rect l="0" t="0" r="0" b="0"/>
          <a:pathLst>
            <a:path>
              <a:moveTo>
                <a:pt x="0" y="7921"/>
              </a:moveTo>
              <a:lnTo>
                <a:pt x="2345100"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es-MX" sz="800" kern="1200"/>
        </a:p>
      </dsp:txBody>
      <dsp:txXfrm>
        <a:off x="9320917" y="2037755"/>
        <a:ext cx="117255" cy="117255"/>
      </dsp:txXfrm>
    </dsp:sp>
    <dsp:sp modelId="{E4E30C7A-5F51-4B56-84FD-5CB354854230}">
      <dsp:nvSpPr>
        <dsp:cNvPr id="0" name=""/>
        <dsp:cNvSpPr/>
      </dsp:nvSpPr>
      <dsp:spPr>
        <a:xfrm>
          <a:off x="9608127" y="660601"/>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a:t>interface(2)</a:t>
          </a:r>
        </a:p>
      </dsp:txBody>
      <dsp:txXfrm>
        <a:off x="9624864" y="677338"/>
        <a:ext cx="1109436" cy="537981"/>
      </dsp:txXfrm>
    </dsp:sp>
    <dsp:sp modelId="{B51DC230-05BC-4A5A-9FC1-B5EE842FDE1F}">
      <dsp:nvSpPr>
        <dsp:cNvPr id="0" name=""/>
        <dsp:cNvSpPr/>
      </dsp:nvSpPr>
      <dsp:spPr>
        <a:xfrm rot="17132988">
          <a:off x="8526867" y="2417049"/>
          <a:ext cx="1705354" cy="15842"/>
        </a:xfrm>
        <a:custGeom>
          <a:avLst/>
          <a:gdLst/>
          <a:ahLst/>
          <a:cxnLst/>
          <a:rect l="0" t="0" r="0" b="0"/>
          <a:pathLst>
            <a:path>
              <a:moveTo>
                <a:pt x="0" y="7921"/>
              </a:moveTo>
              <a:lnTo>
                <a:pt x="1705354"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s-MX" sz="600" kern="1200"/>
        </a:p>
      </dsp:txBody>
      <dsp:txXfrm>
        <a:off x="9336911" y="2382336"/>
        <a:ext cx="85267" cy="85267"/>
      </dsp:txXfrm>
    </dsp:sp>
    <dsp:sp modelId="{0405CB33-8938-4D3A-B41C-5B1F0D99C151}">
      <dsp:nvSpPr>
        <dsp:cNvPr id="0" name=""/>
        <dsp:cNvSpPr/>
      </dsp:nvSpPr>
      <dsp:spPr>
        <a:xfrm>
          <a:off x="9608127" y="1317775"/>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a:t>at(3)</a:t>
          </a:r>
        </a:p>
      </dsp:txBody>
      <dsp:txXfrm>
        <a:off x="9624864" y="1334512"/>
        <a:ext cx="1109436" cy="537981"/>
      </dsp:txXfrm>
    </dsp:sp>
    <dsp:sp modelId="{0075AC73-3B59-4181-9218-38D130EB5E6E}">
      <dsp:nvSpPr>
        <dsp:cNvPr id="0" name=""/>
        <dsp:cNvSpPr/>
      </dsp:nvSpPr>
      <dsp:spPr>
        <a:xfrm rot="17692822">
          <a:off x="8836239" y="2745636"/>
          <a:ext cx="1086610" cy="15842"/>
        </a:xfrm>
        <a:custGeom>
          <a:avLst/>
          <a:gdLst/>
          <a:ahLst/>
          <a:cxnLst/>
          <a:rect l="0" t="0" r="0" b="0"/>
          <a:pathLst>
            <a:path>
              <a:moveTo>
                <a:pt x="0" y="7921"/>
              </a:moveTo>
              <a:lnTo>
                <a:pt x="1086610"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9352379" y="2726391"/>
        <a:ext cx="54330" cy="54330"/>
      </dsp:txXfrm>
    </dsp:sp>
    <dsp:sp modelId="{50927FB6-C106-44C0-A6BB-16A508D320EA}">
      <dsp:nvSpPr>
        <dsp:cNvPr id="0" name=""/>
        <dsp:cNvSpPr/>
      </dsp:nvSpPr>
      <dsp:spPr>
        <a:xfrm>
          <a:off x="9608127" y="1974949"/>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ip</a:t>
          </a:r>
          <a:r>
            <a:rPr lang="es-MX" sz="1300" kern="1200" dirty="0"/>
            <a:t>(4)</a:t>
          </a:r>
        </a:p>
      </dsp:txBody>
      <dsp:txXfrm>
        <a:off x="9624864" y="1991686"/>
        <a:ext cx="1109436" cy="537981"/>
      </dsp:txXfrm>
    </dsp:sp>
    <dsp:sp modelId="{1518E63E-0CD3-4442-BC45-6E98CE40F8A7}">
      <dsp:nvSpPr>
        <dsp:cNvPr id="0" name=""/>
        <dsp:cNvSpPr/>
      </dsp:nvSpPr>
      <dsp:spPr>
        <a:xfrm rot="19457599">
          <a:off x="9098045" y="3074222"/>
          <a:ext cx="562999" cy="15842"/>
        </a:xfrm>
        <a:custGeom>
          <a:avLst/>
          <a:gdLst/>
          <a:ahLst/>
          <a:cxnLst/>
          <a:rect l="0" t="0" r="0" b="0"/>
          <a:pathLst>
            <a:path>
              <a:moveTo>
                <a:pt x="0" y="7921"/>
              </a:moveTo>
              <a:lnTo>
                <a:pt x="562999"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9365470" y="3068069"/>
        <a:ext cx="28149" cy="28149"/>
      </dsp:txXfrm>
    </dsp:sp>
    <dsp:sp modelId="{FF899BB8-C7AF-46F1-91F9-1DA04A02B2AC}">
      <dsp:nvSpPr>
        <dsp:cNvPr id="0" name=""/>
        <dsp:cNvSpPr/>
      </dsp:nvSpPr>
      <dsp:spPr>
        <a:xfrm>
          <a:off x="9608127" y="2632122"/>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icmp</a:t>
          </a:r>
          <a:r>
            <a:rPr lang="es-MX" sz="1300" kern="1200" dirty="0"/>
            <a:t>(5)</a:t>
          </a:r>
        </a:p>
      </dsp:txBody>
      <dsp:txXfrm>
        <a:off x="9624864" y="2648859"/>
        <a:ext cx="1109436" cy="537981"/>
      </dsp:txXfrm>
    </dsp:sp>
    <dsp:sp modelId="{F4AEEBED-A48F-42A6-9D52-C44766BC085E}">
      <dsp:nvSpPr>
        <dsp:cNvPr id="0" name=""/>
        <dsp:cNvSpPr/>
      </dsp:nvSpPr>
      <dsp:spPr>
        <a:xfrm rot="2142401">
          <a:off x="9098045" y="3402809"/>
          <a:ext cx="562999" cy="15842"/>
        </a:xfrm>
        <a:custGeom>
          <a:avLst/>
          <a:gdLst/>
          <a:ahLst/>
          <a:cxnLst/>
          <a:rect l="0" t="0" r="0" b="0"/>
          <a:pathLst>
            <a:path>
              <a:moveTo>
                <a:pt x="0" y="7921"/>
              </a:moveTo>
              <a:lnTo>
                <a:pt x="562999"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9365470" y="3396655"/>
        <a:ext cx="28149" cy="28149"/>
      </dsp:txXfrm>
    </dsp:sp>
    <dsp:sp modelId="{A4147AE5-7F6F-42BF-804A-B7ABA4BBA11E}">
      <dsp:nvSpPr>
        <dsp:cNvPr id="0" name=""/>
        <dsp:cNvSpPr/>
      </dsp:nvSpPr>
      <dsp:spPr>
        <a:xfrm>
          <a:off x="9608127" y="3289296"/>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tcp</a:t>
          </a:r>
          <a:r>
            <a:rPr lang="es-MX" sz="1300" kern="1200" dirty="0"/>
            <a:t>(6)</a:t>
          </a:r>
        </a:p>
      </dsp:txBody>
      <dsp:txXfrm>
        <a:off x="9624864" y="3306033"/>
        <a:ext cx="1109436" cy="537981"/>
      </dsp:txXfrm>
    </dsp:sp>
    <dsp:sp modelId="{FA6C2427-23B6-4F02-9C14-B775182112C0}">
      <dsp:nvSpPr>
        <dsp:cNvPr id="0" name=""/>
        <dsp:cNvSpPr/>
      </dsp:nvSpPr>
      <dsp:spPr>
        <a:xfrm rot="3907178">
          <a:off x="8836239" y="3731396"/>
          <a:ext cx="1086610" cy="15842"/>
        </a:xfrm>
        <a:custGeom>
          <a:avLst/>
          <a:gdLst/>
          <a:ahLst/>
          <a:cxnLst/>
          <a:rect l="0" t="0" r="0" b="0"/>
          <a:pathLst>
            <a:path>
              <a:moveTo>
                <a:pt x="0" y="7921"/>
              </a:moveTo>
              <a:lnTo>
                <a:pt x="1086610"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9352379" y="3712152"/>
        <a:ext cx="54330" cy="54330"/>
      </dsp:txXfrm>
    </dsp:sp>
    <dsp:sp modelId="{FD424B21-A168-430E-BC5B-06936622F9E1}">
      <dsp:nvSpPr>
        <dsp:cNvPr id="0" name=""/>
        <dsp:cNvSpPr/>
      </dsp:nvSpPr>
      <dsp:spPr>
        <a:xfrm>
          <a:off x="9608127" y="3946470"/>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udo</a:t>
          </a:r>
          <a:r>
            <a:rPr lang="es-MX" sz="1300" kern="1200" dirty="0"/>
            <a:t>(7)</a:t>
          </a:r>
        </a:p>
      </dsp:txBody>
      <dsp:txXfrm>
        <a:off x="9624864" y="3963207"/>
        <a:ext cx="1109436" cy="537981"/>
      </dsp:txXfrm>
    </dsp:sp>
    <dsp:sp modelId="{D6A21958-C090-4E61-8DE1-D668A1FA9ABC}">
      <dsp:nvSpPr>
        <dsp:cNvPr id="0" name=""/>
        <dsp:cNvSpPr/>
      </dsp:nvSpPr>
      <dsp:spPr>
        <a:xfrm rot="4467012">
          <a:off x="8526867" y="4059983"/>
          <a:ext cx="1705354" cy="15842"/>
        </a:xfrm>
        <a:custGeom>
          <a:avLst/>
          <a:gdLst/>
          <a:ahLst/>
          <a:cxnLst/>
          <a:rect l="0" t="0" r="0" b="0"/>
          <a:pathLst>
            <a:path>
              <a:moveTo>
                <a:pt x="0" y="7921"/>
              </a:moveTo>
              <a:lnTo>
                <a:pt x="1705354"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s-MX" sz="600" kern="1200"/>
        </a:p>
      </dsp:txBody>
      <dsp:txXfrm>
        <a:off x="9336911" y="4025270"/>
        <a:ext cx="85267" cy="85267"/>
      </dsp:txXfrm>
    </dsp:sp>
    <dsp:sp modelId="{E07F5A96-0595-4226-BA1E-2D59FA3CE851}">
      <dsp:nvSpPr>
        <dsp:cNvPr id="0" name=""/>
        <dsp:cNvSpPr/>
      </dsp:nvSpPr>
      <dsp:spPr>
        <a:xfrm>
          <a:off x="9608127" y="4603644"/>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egp</a:t>
          </a:r>
          <a:r>
            <a:rPr lang="es-MX" sz="1300" kern="1200" dirty="0"/>
            <a:t>(8)</a:t>
          </a:r>
        </a:p>
      </dsp:txBody>
      <dsp:txXfrm>
        <a:off x="9624864" y="4620381"/>
        <a:ext cx="1109436" cy="537981"/>
      </dsp:txXfrm>
    </dsp:sp>
    <dsp:sp modelId="{8B48AA7A-1D1C-48CD-BDDD-BDE61E284D0B}">
      <dsp:nvSpPr>
        <dsp:cNvPr id="0" name=""/>
        <dsp:cNvSpPr/>
      </dsp:nvSpPr>
      <dsp:spPr>
        <a:xfrm rot="4725511">
          <a:off x="8206994" y="4388570"/>
          <a:ext cx="2345100" cy="15842"/>
        </a:xfrm>
        <a:custGeom>
          <a:avLst/>
          <a:gdLst/>
          <a:ahLst/>
          <a:cxnLst/>
          <a:rect l="0" t="0" r="0" b="0"/>
          <a:pathLst>
            <a:path>
              <a:moveTo>
                <a:pt x="0" y="7921"/>
              </a:moveTo>
              <a:lnTo>
                <a:pt x="2345100"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es-MX" sz="800" kern="1200"/>
        </a:p>
      </dsp:txBody>
      <dsp:txXfrm>
        <a:off x="9320917" y="4337864"/>
        <a:ext cx="117255" cy="117255"/>
      </dsp:txXfrm>
    </dsp:sp>
    <dsp:sp modelId="{0C17FB59-719F-4079-89B0-95F945CAB50E}">
      <dsp:nvSpPr>
        <dsp:cNvPr id="0" name=""/>
        <dsp:cNvSpPr/>
      </dsp:nvSpPr>
      <dsp:spPr>
        <a:xfrm>
          <a:off x="9608127" y="5260817"/>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a:t>transmisión(10)</a:t>
          </a:r>
        </a:p>
      </dsp:txBody>
      <dsp:txXfrm>
        <a:off x="9624864" y="5277554"/>
        <a:ext cx="1109436" cy="537981"/>
      </dsp:txXfrm>
    </dsp:sp>
    <dsp:sp modelId="{80DA405D-693C-490C-88A3-E628CD5D05FD}">
      <dsp:nvSpPr>
        <dsp:cNvPr id="0" name=""/>
        <dsp:cNvSpPr/>
      </dsp:nvSpPr>
      <dsp:spPr>
        <a:xfrm rot="4872735">
          <a:off x="7883340" y="4717157"/>
          <a:ext cx="2992409" cy="15842"/>
        </a:xfrm>
        <a:custGeom>
          <a:avLst/>
          <a:gdLst/>
          <a:ahLst/>
          <a:cxnLst/>
          <a:rect l="0" t="0" r="0" b="0"/>
          <a:pathLst>
            <a:path>
              <a:moveTo>
                <a:pt x="0" y="7921"/>
              </a:moveTo>
              <a:lnTo>
                <a:pt x="2992409"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0">
            <a:lnSpc>
              <a:spcPct val="90000"/>
            </a:lnSpc>
            <a:spcBef>
              <a:spcPct val="0"/>
            </a:spcBef>
            <a:spcAft>
              <a:spcPct val="35000"/>
            </a:spcAft>
            <a:buNone/>
          </a:pPr>
          <a:endParaRPr lang="es-MX" sz="1000" kern="1200"/>
        </a:p>
      </dsp:txBody>
      <dsp:txXfrm>
        <a:off x="9304734" y="4650268"/>
        <a:ext cx="149620" cy="149620"/>
      </dsp:txXfrm>
    </dsp:sp>
    <dsp:sp modelId="{3FDADF3C-9252-4E38-B797-4762CFD21239}">
      <dsp:nvSpPr>
        <dsp:cNvPr id="0" name=""/>
        <dsp:cNvSpPr/>
      </dsp:nvSpPr>
      <dsp:spPr>
        <a:xfrm>
          <a:off x="9608127" y="5917991"/>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snmp</a:t>
          </a:r>
          <a:r>
            <a:rPr lang="es-MX" sz="1300" kern="1200" dirty="0"/>
            <a:t>(11)</a:t>
          </a:r>
        </a:p>
      </dsp:txBody>
      <dsp:txXfrm>
        <a:off x="9624864" y="5934728"/>
        <a:ext cx="1109436" cy="537981"/>
      </dsp:txXfrm>
    </dsp:sp>
    <dsp:sp modelId="{77859454-00C3-41D8-8EC6-2F0CBB2A3E5C}">
      <dsp:nvSpPr>
        <dsp:cNvPr id="0" name=""/>
        <dsp:cNvSpPr/>
      </dsp:nvSpPr>
      <dsp:spPr>
        <a:xfrm rot="2142401">
          <a:off x="5897894" y="3731396"/>
          <a:ext cx="562999" cy="15842"/>
        </a:xfrm>
        <a:custGeom>
          <a:avLst/>
          <a:gdLst/>
          <a:ahLst/>
          <a:cxnLst/>
          <a:rect l="0" t="0" r="0" b="0"/>
          <a:pathLst>
            <a:path>
              <a:moveTo>
                <a:pt x="0" y="7921"/>
              </a:moveTo>
              <a:lnTo>
                <a:pt x="562999"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6165319" y="3725242"/>
        <a:ext cx="28149" cy="28149"/>
      </dsp:txXfrm>
    </dsp:sp>
    <dsp:sp modelId="{5FB657F9-3C48-464E-B4B8-0D9D80091D53}">
      <dsp:nvSpPr>
        <dsp:cNvPr id="0" name=""/>
        <dsp:cNvSpPr/>
      </dsp:nvSpPr>
      <dsp:spPr>
        <a:xfrm>
          <a:off x="6407976" y="3617883"/>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a:t>experimental(3)</a:t>
          </a:r>
        </a:p>
      </dsp:txBody>
      <dsp:txXfrm>
        <a:off x="6424713" y="3634620"/>
        <a:ext cx="1109436" cy="537981"/>
      </dsp:txXfrm>
    </dsp:sp>
    <dsp:sp modelId="{69A140FD-C3B1-48CE-B3E2-2BF97D28CE00}">
      <dsp:nvSpPr>
        <dsp:cNvPr id="0" name=""/>
        <dsp:cNvSpPr/>
      </dsp:nvSpPr>
      <dsp:spPr>
        <a:xfrm rot="3907178">
          <a:off x="5636089" y="4059983"/>
          <a:ext cx="1086610" cy="15842"/>
        </a:xfrm>
        <a:custGeom>
          <a:avLst/>
          <a:gdLst/>
          <a:ahLst/>
          <a:cxnLst/>
          <a:rect l="0" t="0" r="0" b="0"/>
          <a:pathLst>
            <a:path>
              <a:moveTo>
                <a:pt x="0" y="7921"/>
              </a:moveTo>
              <a:lnTo>
                <a:pt x="1086610"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6152229" y="4040739"/>
        <a:ext cx="54330" cy="54330"/>
      </dsp:txXfrm>
    </dsp:sp>
    <dsp:sp modelId="{B09CD943-9D5B-4008-9ECB-E79E67323E54}">
      <dsp:nvSpPr>
        <dsp:cNvPr id="0" name=""/>
        <dsp:cNvSpPr/>
      </dsp:nvSpPr>
      <dsp:spPr>
        <a:xfrm>
          <a:off x="6407976" y="4275057"/>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private</a:t>
          </a:r>
          <a:r>
            <a:rPr lang="es-MX" sz="1300" kern="1200" dirty="0"/>
            <a:t>(4)</a:t>
          </a:r>
        </a:p>
      </dsp:txBody>
      <dsp:txXfrm>
        <a:off x="6424713" y="4291794"/>
        <a:ext cx="1109436" cy="537981"/>
      </dsp:txXfrm>
    </dsp:sp>
    <dsp:sp modelId="{BBBDA754-BBF1-4ECF-9D30-9EA5B63221D7}">
      <dsp:nvSpPr>
        <dsp:cNvPr id="0" name=""/>
        <dsp:cNvSpPr/>
      </dsp:nvSpPr>
      <dsp:spPr>
        <a:xfrm>
          <a:off x="7550887" y="4552863"/>
          <a:ext cx="457164" cy="15842"/>
        </a:xfrm>
        <a:custGeom>
          <a:avLst/>
          <a:gdLst/>
          <a:ahLst/>
          <a:cxnLst/>
          <a:rect l="0" t="0" r="0" b="0"/>
          <a:pathLst>
            <a:path>
              <a:moveTo>
                <a:pt x="0" y="7921"/>
              </a:moveTo>
              <a:lnTo>
                <a:pt x="457164" y="79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s-MX" sz="500" kern="1200"/>
        </a:p>
      </dsp:txBody>
      <dsp:txXfrm>
        <a:off x="7768040" y="4549355"/>
        <a:ext cx="22858" cy="22858"/>
      </dsp:txXfrm>
    </dsp:sp>
    <dsp:sp modelId="{C9B6CC7E-A191-43B4-9074-5FF844F2313F}">
      <dsp:nvSpPr>
        <dsp:cNvPr id="0" name=""/>
        <dsp:cNvSpPr/>
      </dsp:nvSpPr>
      <dsp:spPr>
        <a:xfrm>
          <a:off x="8008051" y="4275057"/>
          <a:ext cx="1142910" cy="5714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s-MX" sz="1300" kern="1200" dirty="0" err="1"/>
            <a:t>enterprises</a:t>
          </a:r>
          <a:r>
            <a:rPr lang="es-MX" sz="1300" kern="1200" dirty="0"/>
            <a:t>(1)</a:t>
          </a:r>
        </a:p>
      </dsp:txBody>
      <dsp:txXfrm>
        <a:off x="8024788" y="4291794"/>
        <a:ext cx="1109436" cy="53798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78B544-3C86-4FAD-A3CF-C1925000EF20}" type="datetimeFigureOut">
              <a:rPr lang="es-MX" smtClean="0"/>
              <a:t>06/06/2018</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1CEFEE-19F1-4493-B899-511459897D8F}" type="slidenum">
              <a:rPr lang="es-MX" smtClean="0"/>
              <a:t>‹Nº›</a:t>
            </a:fld>
            <a:endParaRPr lang="es-MX"/>
          </a:p>
        </p:txBody>
      </p:sp>
    </p:spTree>
    <p:extLst>
      <p:ext uri="{BB962C8B-B14F-4D97-AF65-F5344CB8AC3E}">
        <p14:creationId xmlns:p14="http://schemas.microsoft.com/office/powerpoint/2010/main" val="57539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62CE255-2829-42E8-BDB2-0AB78E55D33B}"/>
              </a:ext>
            </a:extLst>
          </p:cNvPr>
          <p:cNvSpPr>
            <a:spLocks noGrp="1" noChangeArrowheads="1"/>
          </p:cNvSpPr>
          <p:nvPr>
            <p:ph type="sldNum"/>
          </p:nvPr>
        </p:nvSpPr>
        <p:spPr>
          <a:ln/>
        </p:spPr>
        <p:txBody>
          <a:bodyPr/>
          <a:lstStyle/>
          <a:p>
            <a:fld id="{0502DC5B-6141-4667-9201-E61492FBE836}" type="slidenum">
              <a:rPr lang="en-US" altLang="es-MX"/>
              <a:pPr/>
              <a:t>98</a:t>
            </a:fld>
            <a:endParaRPr lang="en-US" altLang="es-MX"/>
          </a:p>
        </p:txBody>
      </p:sp>
      <p:sp>
        <p:nvSpPr>
          <p:cNvPr id="14337" name="Rectangle 1">
            <a:extLst>
              <a:ext uri="{FF2B5EF4-FFF2-40B4-BE49-F238E27FC236}">
                <a16:creationId xmlns:a16="http://schemas.microsoft.com/office/drawing/2014/main" id="{C4055431-CA4A-4958-9C99-FB11F2139DAA}"/>
              </a:ext>
            </a:extLst>
          </p:cNvPr>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4338" name="Rectangle 2">
            <a:extLst>
              <a:ext uri="{FF2B5EF4-FFF2-40B4-BE49-F238E27FC236}">
                <a16:creationId xmlns:a16="http://schemas.microsoft.com/office/drawing/2014/main" id="{721DACFB-D14F-41C3-9196-2A25C2A323DE}"/>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MX" altLang="es-MX"/>
          </a:p>
        </p:txBody>
      </p:sp>
    </p:spTree>
    <p:extLst>
      <p:ext uri="{BB962C8B-B14F-4D97-AF65-F5344CB8AC3E}">
        <p14:creationId xmlns:p14="http://schemas.microsoft.com/office/powerpoint/2010/main" val="333589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D631D29-B32D-4B1F-9F83-EEAF157CF03E}"/>
              </a:ext>
            </a:extLst>
          </p:cNvPr>
          <p:cNvSpPr>
            <a:spLocks noGrp="1" noChangeArrowheads="1"/>
          </p:cNvSpPr>
          <p:nvPr>
            <p:ph type="sldNum"/>
          </p:nvPr>
        </p:nvSpPr>
        <p:spPr>
          <a:ln/>
        </p:spPr>
        <p:txBody>
          <a:bodyPr/>
          <a:lstStyle/>
          <a:p>
            <a:fld id="{BC8A570E-894C-40EC-90E5-66D78B16529F}" type="slidenum">
              <a:rPr lang="en-US" altLang="es-MX"/>
              <a:pPr/>
              <a:t>99</a:t>
            </a:fld>
            <a:endParaRPr lang="en-US" altLang="es-MX"/>
          </a:p>
        </p:txBody>
      </p:sp>
      <p:sp>
        <p:nvSpPr>
          <p:cNvPr id="15361" name="Rectangle 1">
            <a:extLst>
              <a:ext uri="{FF2B5EF4-FFF2-40B4-BE49-F238E27FC236}">
                <a16:creationId xmlns:a16="http://schemas.microsoft.com/office/drawing/2014/main" id="{78872041-684B-440C-9175-81A0779CF2FC}"/>
              </a:ext>
            </a:extLst>
          </p:cNvPr>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5362" name="Rectangle 2">
            <a:extLst>
              <a:ext uri="{FF2B5EF4-FFF2-40B4-BE49-F238E27FC236}">
                <a16:creationId xmlns:a16="http://schemas.microsoft.com/office/drawing/2014/main" id="{0582B7C5-1B35-47E6-B4E2-5AB088AF1222}"/>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MX" altLang="es-MX"/>
          </a:p>
        </p:txBody>
      </p:sp>
    </p:spTree>
    <p:extLst>
      <p:ext uri="{BB962C8B-B14F-4D97-AF65-F5344CB8AC3E}">
        <p14:creationId xmlns:p14="http://schemas.microsoft.com/office/powerpoint/2010/main" val="3435017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0D1AE88-2040-4C9F-8808-9C9357A2432F}"/>
              </a:ext>
            </a:extLst>
          </p:cNvPr>
          <p:cNvSpPr>
            <a:spLocks noGrp="1" noChangeArrowheads="1"/>
          </p:cNvSpPr>
          <p:nvPr>
            <p:ph type="sldNum"/>
          </p:nvPr>
        </p:nvSpPr>
        <p:spPr>
          <a:ln/>
        </p:spPr>
        <p:txBody>
          <a:bodyPr/>
          <a:lstStyle/>
          <a:p>
            <a:fld id="{40FFE5E9-DBED-4963-939C-EE7C57D5841F}" type="slidenum">
              <a:rPr lang="en-US" altLang="es-MX"/>
              <a:pPr/>
              <a:t>100</a:t>
            </a:fld>
            <a:endParaRPr lang="en-US" altLang="es-MX"/>
          </a:p>
        </p:txBody>
      </p:sp>
      <p:sp>
        <p:nvSpPr>
          <p:cNvPr id="16385" name="Rectangle 1">
            <a:extLst>
              <a:ext uri="{FF2B5EF4-FFF2-40B4-BE49-F238E27FC236}">
                <a16:creationId xmlns:a16="http://schemas.microsoft.com/office/drawing/2014/main" id="{BBA014AD-CA51-4B77-90B0-AFB2932EC14E}"/>
              </a:ext>
            </a:extLst>
          </p:cNvPr>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6386" name="Rectangle 2">
            <a:extLst>
              <a:ext uri="{FF2B5EF4-FFF2-40B4-BE49-F238E27FC236}">
                <a16:creationId xmlns:a16="http://schemas.microsoft.com/office/drawing/2014/main" id="{71EF6478-E7B7-42F9-8E7D-5FB9919E8BB9}"/>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MX" altLang="es-MX"/>
          </a:p>
        </p:txBody>
      </p:sp>
    </p:spTree>
    <p:extLst>
      <p:ext uri="{BB962C8B-B14F-4D97-AF65-F5344CB8AC3E}">
        <p14:creationId xmlns:p14="http://schemas.microsoft.com/office/powerpoint/2010/main" val="4448646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3E12B4-F103-43E1-8B04-5B8890BB8FF1}"/>
              </a:ext>
            </a:extLst>
          </p:cNvPr>
          <p:cNvSpPr>
            <a:spLocks noGrp="1" noChangeArrowheads="1"/>
          </p:cNvSpPr>
          <p:nvPr>
            <p:ph type="sldNum"/>
          </p:nvPr>
        </p:nvSpPr>
        <p:spPr>
          <a:ln/>
        </p:spPr>
        <p:txBody>
          <a:bodyPr/>
          <a:lstStyle/>
          <a:p>
            <a:fld id="{54C3920E-8284-4E75-88E5-4B3263B3826B}" type="slidenum">
              <a:rPr lang="en-US" altLang="es-MX"/>
              <a:pPr/>
              <a:t>101</a:t>
            </a:fld>
            <a:endParaRPr lang="en-US" altLang="es-MX"/>
          </a:p>
        </p:txBody>
      </p:sp>
      <p:sp>
        <p:nvSpPr>
          <p:cNvPr id="17409" name="Rectangle 1">
            <a:extLst>
              <a:ext uri="{FF2B5EF4-FFF2-40B4-BE49-F238E27FC236}">
                <a16:creationId xmlns:a16="http://schemas.microsoft.com/office/drawing/2014/main" id="{FBD02C80-0518-4E8C-8F3D-CA89E35A6DC8}"/>
              </a:ext>
            </a:extLst>
          </p:cNvPr>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7410" name="Rectangle 2">
            <a:extLst>
              <a:ext uri="{FF2B5EF4-FFF2-40B4-BE49-F238E27FC236}">
                <a16:creationId xmlns:a16="http://schemas.microsoft.com/office/drawing/2014/main" id="{5AEC9BE3-C18E-4C1B-BC09-7893B47DFA18}"/>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MX" altLang="es-MX"/>
          </a:p>
        </p:txBody>
      </p:sp>
    </p:spTree>
    <p:extLst>
      <p:ext uri="{BB962C8B-B14F-4D97-AF65-F5344CB8AC3E}">
        <p14:creationId xmlns:p14="http://schemas.microsoft.com/office/powerpoint/2010/main" val="42748029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F277AD8-96AB-46E0-8103-7EBC31058F34}"/>
              </a:ext>
            </a:extLst>
          </p:cNvPr>
          <p:cNvSpPr>
            <a:spLocks noGrp="1" noChangeArrowheads="1"/>
          </p:cNvSpPr>
          <p:nvPr>
            <p:ph type="sldNum"/>
          </p:nvPr>
        </p:nvSpPr>
        <p:spPr>
          <a:ln/>
        </p:spPr>
        <p:txBody>
          <a:bodyPr/>
          <a:lstStyle/>
          <a:p>
            <a:fld id="{E31BDA90-29B1-4A89-9927-E4B7509697C4}" type="slidenum">
              <a:rPr lang="en-US" altLang="es-MX"/>
              <a:pPr/>
              <a:t>102</a:t>
            </a:fld>
            <a:endParaRPr lang="en-US" altLang="es-MX"/>
          </a:p>
        </p:txBody>
      </p:sp>
      <p:sp>
        <p:nvSpPr>
          <p:cNvPr id="18433" name="Rectangle 1">
            <a:extLst>
              <a:ext uri="{FF2B5EF4-FFF2-40B4-BE49-F238E27FC236}">
                <a16:creationId xmlns:a16="http://schemas.microsoft.com/office/drawing/2014/main" id="{DF6AA65C-D5C4-4D55-AFCD-9F8C7BC6B945}"/>
              </a:ext>
            </a:extLst>
          </p:cNvPr>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8434" name="Rectangle 2">
            <a:extLst>
              <a:ext uri="{FF2B5EF4-FFF2-40B4-BE49-F238E27FC236}">
                <a16:creationId xmlns:a16="http://schemas.microsoft.com/office/drawing/2014/main" id="{3B4440A0-750A-434A-87BE-C3A64F6E8DD3}"/>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MX" altLang="es-MX"/>
          </a:p>
        </p:txBody>
      </p:sp>
    </p:spTree>
    <p:extLst>
      <p:ext uri="{BB962C8B-B14F-4D97-AF65-F5344CB8AC3E}">
        <p14:creationId xmlns:p14="http://schemas.microsoft.com/office/powerpoint/2010/main" val="2140206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BB93207-839E-42CA-87AB-AD025D15C172}"/>
              </a:ext>
            </a:extLst>
          </p:cNvPr>
          <p:cNvSpPr>
            <a:spLocks noGrp="1" noChangeArrowheads="1"/>
          </p:cNvSpPr>
          <p:nvPr>
            <p:ph type="sldNum"/>
          </p:nvPr>
        </p:nvSpPr>
        <p:spPr>
          <a:ln/>
        </p:spPr>
        <p:txBody>
          <a:bodyPr/>
          <a:lstStyle/>
          <a:p>
            <a:fld id="{D98E2B5E-5458-4336-B106-C4F291351F63}" type="slidenum">
              <a:rPr lang="en-US" altLang="es-MX"/>
              <a:pPr/>
              <a:t>103</a:t>
            </a:fld>
            <a:endParaRPr lang="en-US" altLang="es-MX"/>
          </a:p>
        </p:txBody>
      </p:sp>
      <p:sp>
        <p:nvSpPr>
          <p:cNvPr id="19457" name="Rectangle 1">
            <a:extLst>
              <a:ext uri="{FF2B5EF4-FFF2-40B4-BE49-F238E27FC236}">
                <a16:creationId xmlns:a16="http://schemas.microsoft.com/office/drawing/2014/main" id="{B86FADEF-39A6-4A0F-A96D-204F0D096409}"/>
              </a:ext>
            </a:extLst>
          </p:cNvPr>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9458" name="Rectangle 2">
            <a:extLst>
              <a:ext uri="{FF2B5EF4-FFF2-40B4-BE49-F238E27FC236}">
                <a16:creationId xmlns:a16="http://schemas.microsoft.com/office/drawing/2014/main" id="{882784B4-BDC0-4556-B7E8-888F16BF7771}"/>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s-MX" altLang="es-MX"/>
          </a:p>
        </p:txBody>
      </p:sp>
    </p:spTree>
    <p:extLst>
      <p:ext uri="{BB962C8B-B14F-4D97-AF65-F5344CB8AC3E}">
        <p14:creationId xmlns:p14="http://schemas.microsoft.com/office/powerpoint/2010/main" val="26746745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FB639B-50DC-44A0-8B41-A14165447DF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F02DE654-4556-4DE1-96D7-D7D782BE95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ED3A5653-CAAC-46C7-A239-75D9B004F8DC}"/>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5" name="Marcador de pie de página 4">
            <a:extLst>
              <a:ext uri="{FF2B5EF4-FFF2-40B4-BE49-F238E27FC236}">
                <a16:creationId xmlns:a16="http://schemas.microsoft.com/office/drawing/2014/main" id="{A0256572-90F5-44CF-8D7E-9327833E112D}"/>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4FABB589-875D-4F01-AF4F-40D866D6CA4D}"/>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1719376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BD7736-F556-41A0-8694-404A21E0CA2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42B19B55-4998-40F2-AF29-DCDA949E2F44}"/>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F5BFB90F-1601-49E5-8C40-F56FD60AFC0C}"/>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5" name="Marcador de pie de página 4">
            <a:extLst>
              <a:ext uri="{FF2B5EF4-FFF2-40B4-BE49-F238E27FC236}">
                <a16:creationId xmlns:a16="http://schemas.microsoft.com/office/drawing/2014/main" id="{9D4CE11B-9494-44AF-9831-C62502EE33C6}"/>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A58F50EC-94B3-42D6-9636-092E9AF39D46}"/>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2006336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A370D52A-B04E-4B91-AB39-15CC271DA44A}"/>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2F273CEE-F5DC-4864-A2D4-17B408E93FBD}"/>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3DA15BBD-CC9D-4D74-9C86-786CD1B4EBAE}"/>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5" name="Marcador de pie de página 4">
            <a:extLst>
              <a:ext uri="{FF2B5EF4-FFF2-40B4-BE49-F238E27FC236}">
                <a16:creationId xmlns:a16="http://schemas.microsoft.com/office/drawing/2014/main" id="{11856CDD-A798-40C3-829C-A0B54CE2C6B1}"/>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A17AB9DB-0DB8-4A68-8744-F222660D574D}"/>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3386505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FC85F3-7DFE-4DBF-92AF-89B1446F752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D365BB5B-A5B4-4F02-8820-016C9D62C4AF}"/>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34AB630C-7879-4CD1-9017-8B6C81696A6E}"/>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5" name="Marcador de pie de página 4">
            <a:extLst>
              <a:ext uri="{FF2B5EF4-FFF2-40B4-BE49-F238E27FC236}">
                <a16:creationId xmlns:a16="http://schemas.microsoft.com/office/drawing/2014/main" id="{04304F00-CDA1-4C47-B4D0-44DAEE8DCBC4}"/>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D92E894-BB17-42B1-9781-4031F1DB414E}"/>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2028750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B4ABB9-5DEE-438E-8779-63D8C646B130}"/>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A960514F-25E4-44DA-BA26-7CA25782FC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80F0BCBC-3D36-4874-8799-1740C032DA04}"/>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5" name="Marcador de pie de página 4">
            <a:extLst>
              <a:ext uri="{FF2B5EF4-FFF2-40B4-BE49-F238E27FC236}">
                <a16:creationId xmlns:a16="http://schemas.microsoft.com/office/drawing/2014/main" id="{F2816AF0-8C80-4CFA-B16E-DE9595231214}"/>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1C23A9DF-200C-4E46-BFF2-6E4C0489B0BC}"/>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3802781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46C5AA-025E-44F8-B402-B7487AA823FB}"/>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CAAEBCD-BFE7-4D76-B07C-AC8201C7A2E4}"/>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1191A8E5-5DFD-4421-96EC-75A814C4018E}"/>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A4660531-E037-423B-BCEA-7A25E3CC4437}"/>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6" name="Marcador de pie de página 5">
            <a:extLst>
              <a:ext uri="{FF2B5EF4-FFF2-40B4-BE49-F238E27FC236}">
                <a16:creationId xmlns:a16="http://schemas.microsoft.com/office/drawing/2014/main" id="{F0806F0A-15CD-46E8-B255-4ADAB04B2072}"/>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84BDFED5-8255-4FD7-A5F6-04E5BE0E37F7}"/>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24815030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799CB6-67B7-499A-A39E-5A014CD21DE7}"/>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72C04FC3-F3B7-486F-AEAD-B9111EF107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11B67796-8CAC-400B-A3DB-A606043914F5}"/>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9FD37561-3324-4DD1-ACAE-75EA66E2C0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AAD4AAE1-CEBD-4A3C-91CD-8FACB6D5B6BD}"/>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BED593D9-03DF-45D9-B34D-629146A4F2D6}"/>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8" name="Marcador de pie de página 7">
            <a:extLst>
              <a:ext uri="{FF2B5EF4-FFF2-40B4-BE49-F238E27FC236}">
                <a16:creationId xmlns:a16="http://schemas.microsoft.com/office/drawing/2014/main" id="{432A7BE8-5F68-43F1-B9B3-865274DFA9B0}"/>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1D5B29F6-6B87-408F-A9F7-C6FFF835F991}"/>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1645104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F8BD13-3A76-4E9F-8CE6-BD1C591B58AD}"/>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683D55DF-EF2D-4391-99C0-898BB510F036}"/>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4" name="Marcador de pie de página 3">
            <a:extLst>
              <a:ext uri="{FF2B5EF4-FFF2-40B4-BE49-F238E27FC236}">
                <a16:creationId xmlns:a16="http://schemas.microsoft.com/office/drawing/2014/main" id="{9A7F7363-C749-4176-A1A4-5D6DE8966DF0}"/>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7BF50730-E9F4-4FEB-A033-61ABD6704990}"/>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3947540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63B429F-FDF9-4055-96C4-C215663AAA75}"/>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3" name="Marcador de pie de página 2">
            <a:extLst>
              <a:ext uri="{FF2B5EF4-FFF2-40B4-BE49-F238E27FC236}">
                <a16:creationId xmlns:a16="http://schemas.microsoft.com/office/drawing/2014/main" id="{13D91E3D-C58E-4911-8268-BBEB9C99E95C}"/>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521C1CFB-4439-4402-A549-44FDA1333C4E}"/>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1955840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74EFCF-3DB4-48BA-885A-30551A434F7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93F5FAFB-FD1A-4636-9E40-7590625CC9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53590075-DA5C-4752-9C3A-EFEC91F771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3DD1E2EE-81C4-4626-80B8-9F3DD839A836}"/>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6" name="Marcador de pie de página 5">
            <a:extLst>
              <a:ext uri="{FF2B5EF4-FFF2-40B4-BE49-F238E27FC236}">
                <a16:creationId xmlns:a16="http://schemas.microsoft.com/office/drawing/2014/main" id="{49B58774-C1B8-4D0E-AB98-98D9A99F66C5}"/>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863D9287-6210-4FF4-A2D9-03A4CB7001D8}"/>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2622540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A7F635-DF28-4BE6-AEC6-2FABC96E176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4AC00325-B246-4537-AB2C-58406147D9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C2814153-C8DE-4168-A598-C0496FC337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8903C8B0-BB3F-4B9E-AC5D-1CE1E88AC7E7}"/>
              </a:ext>
            </a:extLst>
          </p:cNvPr>
          <p:cNvSpPr>
            <a:spLocks noGrp="1"/>
          </p:cNvSpPr>
          <p:nvPr>
            <p:ph type="dt" sz="half" idx="10"/>
          </p:nvPr>
        </p:nvSpPr>
        <p:spPr/>
        <p:txBody>
          <a:bodyPr/>
          <a:lstStyle/>
          <a:p>
            <a:fld id="{323DBAED-F4B8-47B0-8107-1B8046F97044}" type="datetimeFigureOut">
              <a:rPr lang="es-MX" smtClean="0"/>
              <a:t>06/06/2018</a:t>
            </a:fld>
            <a:endParaRPr lang="es-MX"/>
          </a:p>
        </p:txBody>
      </p:sp>
      <p:sp>
        <p:nvSpPr>
          <p:cNvPr id="6" name="Marcador de pie de página 5">
            <a:extLst>
              <a:ext uri="{FF2B5EF4-FFF2-40B4-BE49-F238E27FC236}">
                <a16:creationId xmlns:a16="http://schemas.microsoft.com/office/drawing/2014/main" id="{E992E749-FD31-4FAE-B98A-F0E05FCEE7F2}"/>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2AC676CA-0976-40F5-8441-F6EA2475704F}"/>
              </a:ext>
            </a:extLst>
          </p:cNvPr>
          <p:cNvSpPr>
            <a:spLocks noGrp="1"/>
          </p:cNvSpPr>
          <p:nvPr>
            <p:ph type="sldNum" sz="quarter" idx="12"/>
          </p:nvPr>
        </p:nvSpPr>
        <p:spPr/>
        <p:txBody>
          <a:bodyPr/>
          <a:lstStyle/>
          <a:p>
            <a:fld id="{D0F1F815-1DF9-4219-9D4E-9A6C64D00AA4}" type="slidenum">
              <a:rPr lang="es-MX" smtClean="0"/>
              <a:t>‹Nº›</a:t>
            </a:fld>
            <a:endParaRPr lang="es-MX"/>
          </a:p>
        </p:txBody>
      </p:sp>
    </p:spTree>
    <p:extLst>
      <p:ext uri="{BB962C8B-B14F-4D97-AF65-F5344CB8AC3E}">
        <p14:creationId xmlns:p14="http://schemas.microsoft.com/office/powerpoint/2010/main" val="2577180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6F16A71-34AE-4B72-8D91-3BFC5E30A6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DF95BE79-2D47-468A-A747-AC80B5F479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809AB4FD-EED7-421F-BBDD-7133A22027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3DBAED-F4B8-47B0-8107-1B8046F97044}" type="datetimeFigureOut">
              <a:rPr lang="es-MX" smtClean="0"/>
              <a:t>06/06/2018</a:t>
            </a:fld>
            <a:endParaRPr lang="es-MX"/>
          </a:p>
        </p:txBody>
      </p:sp>
      <p:sp>
        <p:nvSpPr>
          <p:cNvPr id="5" name="Marcador de pie de página 4">
            <a:extLst>
              <a:ext uri="{FF2B5EF4-FFF2-40B4-BE49-F238E27FC236}">
                <a16:creationId xmlns:a16="http://schemas.microsoft.com/office/drawing/2014/main" id="{BED4757C-20FA-4121-88F5-53A0822062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61A450C6-DE8B-446B-A539-A7B4353CCA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F1F815-1DF9-4219-9D4E-9A6C64D00AA4}" type="slidenum">
              <a:rPr lang="es-MX" smtClean="0"/>
              <a:t>‹Nº›</a:t>
            </a:fld>
            <a:endParaRPr lang="es-MX"/>
          </a:p>
        </p:txBody>
      </p:sp>
    </p:spTree>
    <p:extLst>
      <p:ext uri="{BB962C8B-B14F-4D97-AF65-F5344CB8AC3E}">
        <p14:creationId xmlns:p14="http://schemas.microsoft.com/office/powerpoint/2010/main" val="1626106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pixabay.com/es/equipo-computadora-de-escritorio-1294809/" TargetMode="External"/><Relationship Id="rId2" Type="http://schemas.openxmlformats.org/officeDocument/2006/relationships/image" Target="../media/image1.png"/><Relationship Id="rId1" Type="http://schemas.openxmlformats.org/officeDocument/2006/relationships/slideLayout" Target="../slideLayouts/slideLayout6.xml"/><Relationship Id="rId5" Type="http://schemas.openxmlformats.org/officeDocument/2006/relationships/hyperlink" Target="https://pixabay.com/es/servidor-equipo-pc-carcasa-145899/" TargetMode="Externa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commons.wikimedia.org/wiki/File:Gnome-computer.svg" TargetMode="External"/><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hyperlink" Target="https://pixabay.com/en/server-web-network-data-computer-567944/" TargetMode="External"/><Relationship Id="rId4" Type="http://schemas.openxmlformats.org/officeDocument/2006/relationships/image" Target="../media/image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commons.wikimedia.org/wiki/File:Gnome-computer.svg" TargetMode="External"/><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hyperlink" Target="https://pixabay.com/en/server-web-network-data-computer-567944/" TargetMode="External"/><Relationship Id="rId4" Type="http://schemas.openxmlformats.org/officeDocument/2006/relationships/image" Target="../media/image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hyperlink" Target="http://direcci&#243;n/" TargetMode="Externa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23A2F12B-D865-4B39-B3F5-B5F4B91D89BD}"/>
              </a:ext>
            </a:extLst>
          </p:cNvPr>
          <p:cNvSpPr>
            <a:spLocks noGrp="1"/>
          </p:cNvSpPr>
          <p:nvPr>
            <p:ph type="ctrTitle"/>
          </p:nvPr>
        </p:nvSpPr>
        <p:spPr/>
        <p:txBody>
          <a:bodyPr/>
          <a:lstStyle/>
          <a:p>
            <a:r>
              <a:rPr lang="es-MX" dirty="0"/>
              <a:t>Unidad III</a:t>
            </a:r>
          </a:p>
        </p:txBody>
      </p:sp>
      <p:sp>
        <p:nvSpPr>
          <p:cNvPr id="5" name="Subtítulo 4">
            <a:extLst>
              <a:ext uri="{FF2B5EF4-FFF2-40B4-BE49-F238E27FC236}">
                <a16:creationId xmlns:a16="http://schemas.microsoft.com/office/drawing/2014/main" id="{3F1D140D-BB06-4BDF-BD87-AF118FF54199}"/>
              </a:ext>
            </a:extLst>
          </p:cNvPr>
          <p:cNvSpPr>
            <a:spLocks noGrp="1"/>
          </p:cNvSpPr>
          <p:nvPr>
            <p:ph type="subTitle" idx="1"/>
          </p:nvPr>
        </p:nvSpPr>
        <p:spPr/>
        <p:txBody>
          <a:bodyPr/>
          <a:lstStyle/>
          <a:p>
            <a:r>
              <a:rPr lang="es-MX" dirty="0"/>
              <a:t>Arquitectura Cliente-Servidor</a:t>
            </a:r>
          </a:p>
        </p:txBody>
      </p:sp>
    </p:spTree>
    <p:extLst>
      <p:ext uri="{BB962C8B-B14F-4D97-AF65-F5344CB8AC3E}">
        <p14:creationId xmlns:p14="http://schemas.microsoft.com/office/powerpoint/2010/main" val="2196716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Espacio de nombres</a:t>
            </a:r>
          </a:p>
        </p:txBody>
      </p:sp>
      <p:sp>
        <p:nvSpPr>
          <p:cNvPr id="3" name="Marcador de contenido 2"/>
          <p:cNvSpPr>
            <a:spLocks noGrp="1"/>
          </p:cNvSpPr>
          <p:nvPr>
            <p:ph idx="1"/>
          </p:nvPr>
        </p:nvSpPr>
        <p:spPr/>
        <p:txBody>
          <a:bodyPr/>
          <a:lstStyle/>
          <a:p>
            <a:r>
              <a:rPr lang="es-MX" dirty="0"/>
              <a:t>Organizado en forma de árbol,. Cada nodo del árbol tiene una etiqueta de un tamaño  63 caracteres y además tiene asociado un conjunto de recursos. </a:t>
            </a:r>
          </a:p>
          <a:p>
            <a:r>
              <a:rPr lang="es-MX" dirty="0"/>
              <a:t>El nombre de dominio de un nodo es la lista de etiquetas desde el nodo raíz</a:t>
            </a:r>
          </a:p>
        </p:txBody>
      </p:sp>
    </p:spTree>
    <p:extLst>
      <p:ext uri="{BB962C8B-B14F-4D97-AF65-F5344CB8AC3E}">
        <p14:creationId xmlns:p14="http://schemas.microsoft.com/office/powerpoint/2010/main" val="313160856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1">
            <a:extLst>
              <a:ext uri="{FF2B5EF4-FFF2-40B4-BE49-F238E27FC236}">
                <a16:creationId xmlns:a16="http://schemas.microsoft.com/office/drawing/2014/main" id="{D8A306C0-E3C8-4E2B-8F8C-BCE27EBE243E}"/>
              </a:ext>
            </a:extLst>
          </p:cNvPr>
          <p:cNvSpPr>
            <a:spLocks noGrp="1" noChangeArrowheads="1"/>
          </p:cNvSpPr>
          <p:nvPr>
            <p:ph type="title"/>
          </p:nvPr>
        </p:nvSpPr>
        <p:spPr>
          <a:ln/>
        </p:spPr>
        <p:txBody>
          <a:bodyPr vert="horz" lIns="91440" tIns="14747" rIns="91440" bIns="45720" rtlCol="0" anchor="ctr">
            <a:normAutofit/>
          </a:bodyPr>
          <a:lstStyle/>
          <a:p>
            <a:pP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Historia</a:t>
            </a:r>
          </a:p>
        </p:txBody>
      </p:sp>
      <p:sp>
        <p:nvSpPr>
          <p:cNvPr id="7170" name="Rectangle 2">
            <a:extLst>
              <a:ext uri="{FF2B5EF4-FFF2-40B4-BE49-F238E27FC236}">
                <a16:creationId xmlns:a16="http://schemas.microsoft.com/office/drawing/2014/main" id="{2C6BB74B-ABA9-42D7-A538-91CF4D0E948D}"/>
              </a:ext>
            </a:extLst>
          </p:cNvPr>
          <p:cNvSpPr>
            <a:spLocks noGrp="1" noChangeArrowheads="1"/>
          </p:cNvSpPr>
          <p:nvPr>
            <p:ph idx="1"/>
          </p:nvPr>
        </p:nvSpPr>
        <p:spPr>
          <a:ln/>
        </p:spPr>
        <p:txBody>
          <a:bodyPr/>
          <a:lstStyle/>
          <a:p>
            <a:pPr>
              <a:buSzPct val="45000"/>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SNMP se estandariza en 1991 y aunque era una solución momentanea, el retrazo de la aparición de redes OSI y la gran cantidad de redes TCP/IP le auguran larga vida, mientras que los trabajos en CMOT se rarentizan.</a:t>
            </a:r>
          </a:p>
          <a:p>
            <a:pPr>
              <a:buSzPct val="45000"/>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Actualmente es un estandár utilizado universalmente y se está ampliando a otros tipos de redes, incluso OSI,</a:t>
            </a:r>
          </a:p>
          <a:p>
            <a:pPr>
              <a:buSzPct val="45000"/>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A sufrido mejoras a lo largo del tiempo. Las principales extensiones mejoran su funcionalidad y cubren problemas de seguridad principalmente</a:t>
            </a:r>
          </a:p>
        </p:txBody>
      </p:sp>
      <p:sp>
        <p:nvSpPr>
          <p:cNvPr id="4" name="Marcador de número de diapositiva 5">
            <a:extLst>
              <a:ext uri="{FF2B5EF4-FFF2-40B4-BE49-F238E27FC236}">
                <a16:creationId xmlns:a16="http://schemas.microsoft.com/office/drawing/2014/main" id="{1FCE3920-96AD-4899-939E-3821AD302865}"/>
              </a:ext>
            </a:extLst>
          </p:cNvPr>
          <p:cNvSpPr>
            <a:spLocks noGrp="1"/>
          </p:cNvSpPr>
          <p:nvPr>
            <p:ph type="sldNum" sz="quarter" idx="12"/>
          </p:nvPr>
        </p:nvSpPr>
        <p:spPr/>
        <p:txBody>
          <a:bodyPr/>
          <a:lstStyle/>
          <a:p>
            <a:fld id="{02DE065D-95C4-42CC-AA04-C1107B685667}" type="slidenum">
              <a:rPr lang="en-US" altLang="es-MX"/>
              <a:pPr/>
              <a:t>100</a:t>
            </a:fld>
            <a:endParaRPr lang="en-US" altLang="es-MX"/>
          </a:p>
        </p:txBody>
      </p:sp>
    </p:spTree>
    <p:extLst>
      <p:ext uri="{BB962C8B-B14F-4D97-AF65-F5344CB8AC3E}">
        <p14:creationId xmlns:p14="http://schemas.microsoft.com/office/powerpoint/2010/main" val="193819757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
            <a:extLst>
              <a:ext uri="{FF2B5EF4-FFF2-40B4-BE49-F238E27FC236}">
                <a16:creationId xmlns:a16="http://schemas.microsoft.com/office/drawing/2014/main" id="{E770D118-B215-4A27-896F-AD80EF79F9DC}"/>
              </a:ext>
            </a:extLst>
          </p:cNvPr>
          <p:cNvSpPr>
            <a:spLocks noGrp="1" noChangeArrowheads="1"/>
          </p:cNvSpPr>
          <p:nvPr>
            <p:ph type="title"/>
          </p:nvPr>
        </p:nvSpPr>
        <p:spPr>
          <a:ln/>
        </p:spPr>
        <p:txBody>
          <a:bodyPr vert="horz" lIns="91440" tIns="14747" rIns="91440" bIns="45720" rtlCol="0" anchor="ctr">
            <a:normAutofit/>
          </a:bodyPr>
          <a:lstStyle/>
          <a:p>
            <a:pP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Evoluciones mas importantes</a:t>
            </a:r>
          </a:p>
        </p:txBody>
      </p:sp>
      <p:sp>
        <p:nvSpPr>
          <p:cNvPr id="8194" name="Rectangle 2">
            <a:extLst>
              <a:ext uri="{FF2B5EF4-FFF2-40B4-BE49-F238E27FC236}">
                <a16:creationId xmlns:a16="http://schemas.microsoft.com/office/drawing/2014/main" id="{F40F9A4F-E2E2-4FB9-8488-F93ECF5CB35E}"/>
              </a:ext>
            </a:extLst>
          </p:cNvPr>
          <p:cNvSpPr>
            <a:spLocks noGrp="1" noChangeArrowheads="1"/>
          </p:cNvSpPr>
          <p:nvPr>
            <p:ph idx="1"/>
          </p:nvPr>
        </p:nvSpPr>
        <p:spPr>
          <a:ln/>
        </p:spPr>
        <p:txBody>
          <a:bodyPr>
            <a:normAutofit/>
          </a:bodyPr>
          <a:lstStyle/>
          <a:p>
            <a:pPr marL="195864"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Extensiones de MIB</a:t>
            </a:r>
          </a:p>
          <a:p>
            <a:pPr marL="391729" lvl="1"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RMON (remote monitoring), que permite monitorizar subredes como un todo, además de equipos individuales. Aunque es reciente, ya es ampliamente utilizado.</a:t>
            </a:r>
          </a:p>
          <a:p>
            <a:pPr marL="391729" lvl="1"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Independencia de provehedores para soportar interfaces de otras redes como Toker-Ring o FDDI</a:t>
            </a:r>
          </a:p>
          <a:p>
            <a:pPr marL="391729" lvl="1"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Dependencia de provehedores para soportar características específicas de sus desarrolladores</a:t>
            </a:r>
          </a:p>
          <a:p>
            <a:pPr marL="195864"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Otras extensiones</a:t>
            </a:r>
          </a:p>
          <a:p>
            <a:pPr marL="391729" lvl="1"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De funcionalidad </a:t>
            </a:r>
          </a:p>
          <a:p>
            <a:pPr marL="391729" lvl="1"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De seguridad</a:t>
            </a:r>
          </a:p>
        </p:txBody>
      </p:sp>
      <p:sp>
        <p:nvSpPr>
          <p:cNvPr id="4" name="Marcador de número de diapositiva 5">
            <a:extLst>
              <a:ext uri="{FF2B5EF4-FFF2-40B4-BE49-F238E27FC236}">
                <a16:creationId xmlns:a16="http://schemas.microsoft.com/office/drawing/2014/main" id="{A57E5DEF-A1EA-4F16-86EF-72223CB2E69E}"/>
              </a:ext>
            </a:extLst>
          </p:cNvPr>
          <p:cNvSpPr>
            <a:spLocks noGrp="1"/>
          </p:cNvSpPr>
          <p:nvPr>
            <p:ph type="sldNum" sz="quarter" idx="12"/>
          </p:nvPr>
        </p:nvSpPr>
        <p:spPr/>
        <p:txBody>
          <a:bodyPr/>
          <a:lstStyle/>
          <a:p>
            <a:fld id="{4688FB63-07A9-47E4-BA44-EAC54815310E}" type="slidenum">
              <a:rPr lang="en-US" altLang="es-MX"/>
              <a:pPr/>
              <a:t>101</a:t>
            </a:fld>
            <a:endParaRPr lang="en-US" altLang="es-MX"/>
          </a:p>
        </p:txBody>
      </p:sp>
    </p:spTree>
    <p:extLst>
      <p:ext uri="{BB962C8B-B14F-4D97-AF65-F5344CB8AC3E}">
        <p14:creationId xmlns:p14="http://schemas.microsoft.com/office/powerpoint/2010/main" val="2208370415"/>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a:extLst>
              <a:ext uri="{FF2B5EF4-FFF2-40B4-BE49-F238E27FC236}">
                <a16:creationId xmlns:a16="http://schemas.microsoft.com/office/drawing/2014/main" id="{DCBDFA5E-4E77-452D-B4FD-1474C4A5CA33}"/>
              </a:ext>
            </a:extLst>
          </p:cNvPr>
          <p:cNvSpPr>
            <a:spLocks noGrp="1" noChangeArrowheads="1"/>
          </p:cNvSpPr>
          <p:nvPr>
            <p:ph type="title"/>
          </p:nvPr>
        </p:nvSpPr>
        <p:spPr>
          <a:ln/>
        </p:spPr>
        <p:txBody>
          <a:bodyPr vert="horz" lIns="91440" tIns="14747" rIns="91440" bIns="45720" rtlCol="0" anchor="ctr">
            <a:normAutofit/>
          </a:bodyPr>
          <a:lstStyle/>
          <a:p>
            <a:pP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Extensiones de seguridad y funcionalidad</a:t>
            </a:r>
          </a:p>
        </p:txBody>
      </p:sp>
      <p:sp>
        <p:nvSpPr>
          <p:cNvPr id="9218" name="Rectangle 2">
            <a:extLst>
              <a:ext uri="{FF2B5EF4-FFF2-40B4-BE49-F238E27FC236}">
                <a16:creationId xmlns:a16="http://schemas.microsoft.com/office/drawing/2014/main" id="{95372CDE-9FCF-4709-B3C4-DC0AB5310D34}"/>
              </a:ext>
            </a:extLst>
          </p:cNvPr>
          <p:cNvSpPr>
            <a:spLocks noGrp="1" noChangeArrowheads="1"/>
          </p:cNvSpPr>
          <p:nvPr>
            <p:ph idx="1"/>
          </p:nvPr>
        </p:nvSpPr>
        <p:spPr>
          <a:ln/>
        </p:spPr>
        <p:txBody>
          <a:bodyPr/>
          <a:lstStyle/>
          <a:p>
            <a:pPr marL="195864"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En 1992 se proponen tres documentos. No son compatibles con el SNMP original ya que cambia el formato de las cabeceras aunque no las PDU contenidas en los mensajes, ni el número de estos</a:t>
            </a:r>
          </a:p>
          <a:p>
            <a:pPr marL="195864"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También en 1992, se propone SMP (Simple Management Protocol). Al mismo tiempo aparecen 4 implementaciones (2 comerciales y 2 públicas). SMP aumenta la funcionalidad y la seguridad, por tanto añade nuevos PDUs y los cambios de cabecera mensionados.</a:t>
            </a:r>
          </a:p>
        </p:txBody>
      </p:sp>
      <p:sp>
        <p:nvSpPr>
          <p:cNvPr id="4" name="Marcador de número de diapositiva 5">
            <a:extLst>
              <a:ext uri="{FF2B5EF4-FFF2-40B4-BE49-F238E27FC236}">
                <a16:creationId xmlns:a16="http://schemas.microsoft.com/office/drawing/2014/main" id="{8536EA2F-1228-4BF3-BE2E-FDF578CFAB26}"/>
              </a:ext>
            </a:extLst>
          </p:cNvPr>
          <p:cNvSpPr>
            <a:spLocks noGrp="1"/>
          </p:cNvSpPr>
          <p:nvPr>
            <p:ph type="sldNum" sz="quarter" idx="12"/>
          </p:nvPr>
        </p:nvSpPr>
        <p:spPr/>
        <p:txBody>
          <a:bodyPr/>
          <a:lstStyle/>
          <a:p>
            <a:fld id="{BD1AA2BF-7CDD-4F35-BF2F-9AB701FC8841}" type="slidenum">
              <a:rPr lang="en-US" altLang="es-MX"/>
              <a:pPr/>
              <a:t>102</a:t>
            </a:fld>
            <a:endParaRPr lang="en-US" altLang="es-MX"/>
          </a:p>
        </p:txBody>
      </p:sp>
    </p:spTree>
    <p:extLst>
      <p:ext uri="{BB962C8B-B14F-4D97-AF65-F5344CB8AC3E}">
        <p14:creationId xmlns:p14="http://schemas.microsoft.com/office/powerpoint/2010/main" val="51189422"/>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a:extLst>
              <a:ext uri="{FF2B5EF4-FFF2-40B4-BE49-F238E27FC236}">
                <a16:creationId xmlns:a16="http://schemas.microsoft.com/office/drawing/2014/main" id="{F1FEB02B-43C0-4A66-9072-B0314AC2FF31}"/>
              </a:ext>
            </a:extLst>
          </p:cNvPr>
          <p:cNvSpPr>
            <a:spLocks noGrp="1" noChangeArrowheads="1"/>
          </p:cNvSpPr>
          <p:nvPr>
            <p:ph type="title"/>
          </p:nvPr>
        </p:nvSpPr>
        <p:spPr>
          <a:ln/>
        </p:spPr>
        <p:txBody>
          <a:bodyPr vert="horz" lIns="91440" tIns="14747" rIns="91440" bIns="45720" rtlCol="0" anchor="ctr">
            <a:normAutofit/>
          </a:bodyPr>
          <a:lstStyle/>
          <a:p>
            <a:pP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Extensiones de seguridad y funcionalidad</a:t>
            </a:r>
          </a:p>
        </p:txBody>
      </p:sp>
      <p:sp>
        <p:nvSpPr>
          <p:cNvPr id="10242" name="Rectangle 2">
            <a:extLst>
              <a:ext uri="{FF2B5EF4-FFF2-40B4-BE49-F238E27FC236}">
                <a16:creationId xmlns:a16="http://schemas.microsoft.com/office/drawing/2014/main" id="{56AF2C81-08B6-4231-BFD9-40FEEE87CA9A}"/>
              </a:ext>
            </a:extLst>
          </p:cNvPr>
          <p:cNvSpPr>
            <a:spLocks noGrp="1" noChangeArrowheads="1"/>
          </p:cNvSpPr>
          <p:nvPr>
            <p:ph idx="1"/>
          </p:nvPr>
        </p:nvSpPr>
        <p:spPr>
          <a:ln/>
        </p:spPr>
        <p:txBody>
          <a:bodyPr/>
          <a:lstStyle/>
          <a:p>
            <a:pPr>
              <a:buSzPct val="45000"/>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El IETF acepta SMP como base para la versión 2 de SNMP creando dos grupos de trabajo, uno centrado en la seguridad y otro en el resto de los aspectos</a:t>
            </a:r>
          </a:p>
          <a:p>
            <a:pPr>
              <a:buSzPct val="45000"/>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n-US" altLang="es-MX"/>
              <a:t>El resultado fueron doce documentos publicados en 1993, que, aunque no eran estándares finales ya erán soportados por varios fabricantes</a:t>
            </a:r>
          </a:p>
        </p:txBody>
      </p:sp>
      <p:sp>
        <p:nvSpPr>
          <p:cNvPr id="4" name="Marcador de número de diapositiva 5">
            <a:extLst>
              <a:ext uri="{FF2B5EF4-FFF2-40B4-BE49-F238E27FC236}">
                <a16:creationId xmlns:a16="http://schemas.microsoft.com/office/drawing/2014/main" id="{062763E0-F4E7-4EEA-A94B-0562D0F4DF9B}"/>
              </a:ext>
            </a:extLst>
          </p:cNvPr>
          <p:cNvSpPr>
            <a:spLocks noGrp="1"/>
          </p:cNvSpPr>
          <p:nvPr>
            <p:ph type="sldNum" sz="quarter" idx="12"/>
          </p:nvPr>
        </p:nvSpPr>
        <p:spPr/>
        <p:txBody>
          <a:bodyPr/>
          <a:lstStyle/>
          <a:p>
            <a:fld id="{9BAC20B6-2618-4407-9F1E-8E11AF163FCD}" type="slidenum">
              <a:rPr lang="en-US" altLang="es-MX"/>
              <a:pPr/>
              <a:t>103</a:t>
            </a:fld>
            <a:endParaRPr lang="en-US" altLang="es-MX"/>
          </a:p>
        </p:txBody>
      </p:sp>
    </p:spTree>
    <p:extLst>
      <p:ext uri="{BB962C8B-B14F-4D97-AF65-F5344CB8AC3E}">
        <p14:creationId xmlns:p14="http://schemas.microsoft.com/office/powerpoint/2010/main" val="391640684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ED541E-F9C2-4088-BEE1-3994B3A3C4EC}"/>
              </a:ext>
            </a:extLst>
          </p:cNvPr>
          <p:cNvSpPr>
            <a:spLocks noGrp="1"/>
          </p:cNvSpPr>
          <p:nvPr>
            <p:ph type="title"/>
          </p:nvPr>
        </p:nvSpPr>
        <p:spPr/>
        <p:txBody>
          <a:bodyPr/>
          <a:lstStyle/>
          <a:p>
            <a:r>
              <a:rPr lang="es-MX" dirty="0"/>
              <a:t>Limitaciones de SNMP versión 1</a:t>
            </a:r>
          </a:p>
        </p:txBody>
      </p:sp>
      <p:sp>
        <p:nvSpPr>
          <p:cNvPr id="3" name="Marcador de contenido 2">
            <a:extLst>
              <a:ext uri="{FF2B5EF4-FFF2-40B4-BE49-F238E27FC236}">
                <a16:creationId xmlns:a16="http://schemas.microsoft.com/office/drawing/2014/main" id="{7C13C1DD-3CD7-476C-B789-CB02E433BFF0}"/>
              </a:ext>
            </a:extLst>
          </p:cNvPr>
          <p:cNvSpPr>
            <a:spLocks noGrp="1"/>
          </p:cNvSpPr>
          <p:nvPr>
            <p:ph idx="1"/>
          </p:nvPr>
        </p:nvSpPr>
        <p:spPr/>
        <p:txBody>
          <a:bodyPr>
            <a:normAutofit/>
          </a:bodyPr>
          <a:lstStyle/>
          <a:p>
            <a:r>
              <a:rPr lang="es-MX" dirty="0"/>
              <a:t>El protocolo no es muy adecuado para leer grandes cantidades de datos(como tablas de encaminamiento).</a:t>
            </a:r>
          </a:p>
          <a:p>
            <a:r>
              <a:rPr lang="es-MX" dirty="0"/>
              <a:t>No hay asentimiento de las </a:t>
            </a:r>
            <a:r>
              <a:rPr lang="es-MX" i="1" dirty="0" err="1"/>
              <a:t>Traps</a:t>
            </a:r>
            <a:r>
              <a:rPr lang="es-MX" dirty="0"/>
              <a:t>, no sabiendo el agente si ha llegado a la estación gestora.</a:t>
            </a:r>
          </a:p>
          <a:p>
            <a:r>
              <a:rPr lang="es-MX" dirty="0"/>
              <a:t>Mecanismo trivial de autentificación.</a:t>
            </a:r>
          </a:p>
          <a:p>
            <a:r>
              <a:rPr lang="es-MX" dirty="0"/>
              <a:t>No soporta comando imperativos directos. Se puede hacer indirectamente modificando un valor que implique una acción (más limitado que comandos directos).</a:t>
            </a:r>
          </a:p>
        </p:txBody>
      </p:sp>
    </p:spTree>
    <p:extLst>
      <p:ext uri="{BB962C8B-B14F-4D97-AF65-F5344CB8AC3E}">
        <p14:creationId xmlns:p14="http://schemas.microsoft.com/office/powerpoint/2010/main" val="190896887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ED541E-F9C2-4088-BEE1-3994B3A3C4EC}"/>
              </a:ext>
            </a:extLst>
          </p:cNvPr>
          <p:cNvSpPr>
            <a:spLocks noGrp="1"/>
          </p:cNvSpPr>
          <p:nvPr>
            <p:ph type="title"/>
          </p:nvPr>
        </p:nvSpPr>
        <p:spPr/>
        <p:txBody>
          <a:bodyPr/>
          <a:lstStyle/>
          <a:p>
            <a:r>
              <a:rPr lang="es-MX" dirty="0"/>
              <a:t>Limitaciones de SNMP versión 1</a:t>
            </a:r>
          </a:p>
        </p:txBody>
      </p:sp>
      <p:sp>
        <p:nvSpPr>
          <p:cNvPr id="3" name="Marcador de contenido 2">
            <a:extLst>
              <a:ext uri="{FF2B5EF4-FFF2-40B4-BE49-F238E27FC236}">
                <a16:creationId xmlns:a16="http://schemas.microsoft.com/office/drawing/2014/main" id="{7C13C1DD-3CD7-476C-B789-CB02E433BFF0}"/>
              </a:ext>
            </a:extLst>
          </p:cNvPr>
          <p:cNvSpPr>
            <a:spLocks noGrp="1"/>
          </p:cNvSpPr>
          <p:nvPr>
            <p:ph idx="1"/>
          </p:nvPr>
        </p:nvSpPr>
        <p:spPr/>
        <p:txBody>
          <a:bodyPr>
            <a:normAutofit/>
          </a:bodyPr>
          <a:lstStyle/>
          <a:p>
            <a:r>
              <a:rPr lang="es-MX" dirty="0"/>
              <a:t>El modelo de la MIB es limitado y no soporta operaciones complejas como consultas basadas en valores o tipos de objetos.</a:t>
            </a:r>
          </a:p>
          <a:p>
            <a:r>
              <a:rPr lang="es-MX" dirty="0"/>
              <a:t>No soporta comunicaciones gestor-gestor, de tal manera que por ejemplo una máquina gestora no puede obtener información sobre dispositivos o redes de otras máquinas gestoras.</a:t>
            </a:r>
          </a:p>
          <a:p>
            <a:r>
              <a:rPr lang="es-MX" dirty="0"/>
              <a:t>Como ya dijimos, algunas de estas limitaciones se han mejorado con extensiones como RMON o SNMPv2.</a:t>
            </a:r>
          </a:p>
        </p:txBody>
      </p:sp>
    </p:spTree>
    <p:extLst>
      <p:ext uri="{BB962C8B-B14F-4D97-AF65-F5344CB8AC3E}">
        <p14:creationId xmlns:p14="http://schemas.microsoft.com/office/powerpoint/2010/main" val="49439826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FF548A-1CC0-49A5-A113-F42205F7F28E}"/>
              </a:ext>
            </a:extLst>
          </p:cNvPr>
          <p:cNvSpPr>
            <a:spLocks noGrp="1"/>
          </p:cNvSpPr>
          <p:nvPr>
            <p:ph type="title"/>
          </p:nvPr>
        </p:nvSpPr>
        <p:spPr/>
        <p:txBody>
          <a:bodyPr/>
          <a:lstStyle/>
          <a:p>
            <a:r>
              <a:rPr lang="es-MX" dirty="0"/>
              <a:t>SNMP versión 2</a:t>
            </a:r>
          </a:p>
        </p:txBody>
      </p:sp>
      <p:sp>
        <p:nvSpPr>
          <p:cNvPr id="3" name="Marcador de contenido 2">
            <a:extLst>
              <a:ext uri="{FF2B5EF4-FFF2-40B4-BE49-F238E27FC236}">
                <a16:creationId xmlns:a16="http://schemas.microsoft.com/office/drawing/2014/main" id="{7989CE98-1CB5-4C80-9BA3-EB7528CC3D71}"/>
              </a:ext>
            </a:extLst>
          </p:cNvPr>
          <p:cNvSpPr>
            <a:spLocks noGrp="1"/>
          </p:cNvSpPr>
          <p:nvPr>
            <p:ph idx="1"/>
          </p:nvPr>
        </p:nvSpPr>
        <p:spPr/>
        <p:txBody>
          <a:bodyPr>
            <a:normAutofit/>
          </a:bodyPr>
          <a:lstStyle/>
          <a:p>
            <a:r>
              <a:rPr lang="es-MX" dirty="0"/>
              <a:t>Mejora SNMP en:</a:t>
            </a:r>
          </a:p>
          <a:p>
            <a:pPr lvl="1"/>
            <a:r>
              <a:rPr lang="es-MX" dirty="0"/>
              <a:t>Estructura de la Información gestionada (SMI)</a:t>
            </a:r>
          </a:p>
          <a:p>
            <a:pPr lvl="1"/>
            <a:r>
              <a:rPr lang="es-MX" dirty="0"/>
              <a:t>Primitivas del protocolo</a:t>
            </a:r>
          </a:p>
          <a:p>
            <a:pPr lvl="1"/>
            <a:r>
              <a:rPr lang="es-MX" dirty="0"/>
              <a:t>Capacidad de comunicación gestor a gestor</a:t>
            </a:r>
          </a:p>
          <a:p>
            <a:pPr lvl="1"/>
            <a:r>
              <a:rPr lang="es-MX" dirty="0"/>
              <a:t>Seguridad</a:t>
            </a:r>
          </a:p>
        </p:txBody>
      </p:sp>
    </p:spTree>
    <p:extLst>
      <p:ext uri="{BB962C8B-B14F-4D97-AF65-F5344CB8AC3E}">
        <p14:creationId xmlns:p14="http://schemas.microsoft.com/office/powerpoint/2010/main" val="173270718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FF548A-1CC0-49A5-A113-F42205F7F28E}"/>
              </a:ext>
            </a:extLst>
          </p:cNvPr>
          <p:cNvSpPr>
            <a:spLocks noGrp="1"/>
          </p:cNvSpPr>
          <p:nvPr>
            <p:ph type="title"/>
          </p:nvPr>
        </p:nvSpPr>
        <p:spPr/>
        <p:txBody>
          <a:bodyPr/>
          <a:lstStyle/>
          <a:p>
            <a:r>
              <a:rPr lang="es-MX" dirty="0"/>
              <a:t>SNMP versión 2</a:t>
            </a:r>
          </a:p>
        </p:txBody>
      </p:sp>
      <p:sp>
        <p:nvSpPr>
          <p:cNvPr id="3" name="Marcador de contenido 2">
            <a:extLst>
              <a:ext uri="{FF2B5EF4-FFF2-40B4-BE49-F238E27FC236}">
                <a16:creationId xmlns:a16="http://schemas.microsoft.com/office/drawing/2014/main" id="{7989CE98-1CB5-4C80-9BA3-EB7528CC3D71}"/>
              </a:ext>
            </a:extLst>
          </p:cNvPr>
          <p:cNvSpPr>
            <a:spLocks noGrp="1"/>
          </p:cNvSpPr>
          <p:nvPr>
            <p:ph idx="1"/>
          </p:nvPr>
        </p:nvSpPr>
        <p:spPr/>
        <p:txBody>
          <a:bodyPr>
            <a:normAutofit/>
          </a:bodyPr>
          <a:lstStyle/>
          <a:p>
            <a:r>
              <a:rPr lang="es-MX" dirty="0"/>
              <a:t>Las dos primeras permiten la definición y acceso a tipos de datos complejos no soportados por SNMP. También permite un acceso más eficiente a los datos (tablas, etc.) que sí soportaba SNMP.</a:t>
            </a:r>
          </a:p>
          <a:p>
            <a:r>
              <a:rPr lang="es-MX" dirty="0"/>
              <a:t>En seguridad se introduce cifrado con clave pública y firma digital.</a:t>
            </a:r>
          </a:p>
        </p:txBody>
      </p:sp>
    </p:spTree>
    <p:extLst>
      <p:ext uri="{BB962C8B-B14F-4D97-AF65-F5344CB8AC3E}">
        <p14:creationId xmlns:p14="http://schemas.microsoft.com/office/powerpoint/2010/main" val="412892453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7B06D1-5A83-4E3E-ADD5-CE6204278494}"/>
              </a:ext>
            </a:extLst>
          </p:cNvPr>
          <p:cNvSpPr>
            <a:spLocks noGrp="1"/>
          </p:cNvSpPr>
          <p:nvPr>
            <p:ph type="title"/>
          </p:nvPr>
        </p:nvSpPr>
        <p:spPr/>
        <p:txBody>
          <a:bodyPr/>
          <a:lstStyle/>
          <a:p>
            <a:r>
              <a:rPr lang="es-MX" dirty="0"/>
              <a:t>Arquitectura</a:t>
            </a:r>
          </a:p>
        </p:txBody>
      </p:sp>
      <p:sp>
        <p:nvSpPr>
          <p:cNvPr id="3" name="Marcador de contenido 2">
            <a:extLst>
              <a:ext uri="{FF2B5EF4-FFF2-40B4-BE49-F238E27FC236}">
                <a16:creationId xmlns:a16="http://schemas.microsoft.com/office/drawing/2014/main" id="{B3396BB6-473F-4861-ABD7-C162E073AD39}"/>
              </a:ext>
            </a:extLst>
          </p:cNvPr>
          <p:cNvSpPr>
            <a:spLocks noGrp="1"/>
          </p:cNvSpPr>
          <p:nvPr>
            <p:ph idx="1"/>
          </p:nvPr>
        </p:nvSpPr>
        <p:spPr/>
        <p:txBody>
          <a:bodyPr/>
          <a:lstStyle/>
          <a:p>
            <a:r>
              <a:rPr lang="es-MX" dirty="0"/>
              <a:t>Estructura clásica ya vista</a:t>
            </a:r>
          </a:p>
          <a:p>
            <a:pPr lvl="1"/>
            <a:r>
              <a:rPr lang="es-MX" dirty="0"/>
              <a:t>Estación de gestión</a:t>
            </a:r>
          </a:p>
          <a:p>
            <a:pPr lvl="1"/>
            <a:r>
              <a:rPr lang="es-MX" dirty="0"/>
              <a:t>Agentes de gestión (incluidos agentes proxy)</a:t>
            </a:r>
          </a:p>
          <a:p>
            <a:pPr lvl="1"/>
            <a:r>
              <a:rPr lang="es-MX" dirty="0"/>
              <a:t>Base de información de gestión (MIB)</a:t>
            </a:r>
          </a:p>
          <a:p>
            <a:pPr lvl="1"/>
            <a:r>
              <a:rPr lang="es-MX" dirty="0"/>
              <a:t>Protocolo de gestión de red</a:t>
            </a:r>
          </a:p>
          <a:p>
            <a:pPr lvl="1"/>
            <a:endParaRPr lang="es-MX" dirty="0"/>
          </a:p>
          <a:p>
            <a:pPr lvl="1"/>
            <a:endParaRPr lang="es-MX" dirty="0"/>
          </a:p>
        </p:txBody>
      </p:sp>
    </p:spTree>
    <p:extLst>
      <p:ext uri="{BB962C8B-B14F-4D97-AF65-F5344CB8AC3E}">
        <p14:creationId xmlns:p14="http://schemas.microsoft.com/office/powerpoint/2010/main" val="3868355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B97166-4CB6-4D50-87C7-16931D5D6C49}"/>
              </a:ext>
            </a:extLst>
          </p:cNvPr>
          <p:cNvSpPr>
            <a:spLocks noGrp="1"/>
          </p:cNvSpPr>
          <p:nvPr>
            <p:ph type="title"/>
          </p:nvPr>
        </p:nvSpPr>
        <p:spPr/>
        <p:txBody>
          <a:bodyPr/>
          <a:lstStyle/>
          <a:p>
            <a:r>
              <a:rPr lang="es-MX" dirty="0"/>
              <a:t>Elementos de gestión</a:t>
            </a:r>
          </a:p>
        </p:txBody>
      </p:sp>
      <p:sp>
        <p:nvSpPr>
          <p:cNvPr id="3" name="Marcador de contenido 2">
            <a:extLst>
              <a:ext uri="{FF2B5EF4-FFF2-40B4-BE49-F238E27FC236}">
                <a16:creationId xmlns:a16="http://schemas.microsoft.com/office/drawing/2014/main" id="{89D3A9DA-309B-4D07-BEF6-020ED4F7FB06}"/>
              </a:ext>
            </a:extLst>
          </p:cNvPr>
          <p:cNvSpPr>
            <a:spLocks noGrp="1"/>
          </p:cNvSpPr>
          <p:nvPr>
            <p:ph idx="1"/>
          </p:nvPr>
        </p:nvSpPr>
        <p:spPr/>
        <p:txBody>
          <a:bodyPr/>
          <a:lstStyle/>
          <a:p>
            <a:r>
              <a:rPr lang="es-MX" dirty="0"/>
              <a:t>Aplicaciones (para análisis de datos)</a:t>
            </a:r>
          </a:p>
          <a:p>
            <a:r>
              <a:rPr lang="es-MX" dirty="0"/>
              <a:t>Interfaz de usuario</a:t>
            </a:r>
          </a:p>
          <a:p>
            <a:r>
              <a:rPr lang="es-MX" dirty="0"/>
              <a:t>Capacidad de conversión de solicitudes del usuario a peticiones de monitorización y control de elementos remotos</a:t>
            </a:r>
          </a:p>
          <a:p>
            <a:r>
              <a:rPr lang="es-MX" dirty="0"/>
              <a:t>Base de datos con información de las MIB de los elementos de la red de gestionada</a:t>
            </a:r>
          </a:p>
          <a:p>
            <a:endParaRPr lang="es-MX" dirty="0"/>
          </a:p>
          <a:p>
            <a:pPr marL="0" indent="0">
              <a:buNone/>
            </a:pPr>
            <a:endParaRPr lang="es-MX" dirty="0"/>
          </a:p>
          <a:p>
            <a:endParaRPr lang="es-MX" dirty="0"/>
          </a:p>
          <a:p>
            <a:endParaRPr lang="es-MX" dirty="0"/>
          </a:p>
        </p:txBody>
      </p:sp>
    </p:spTree>
    <p:extLst>
      <p:ext uri="{BB962C8B-B14F-4D97-AF65-F5344CB8AC3E}">
        <p14:creationId xmlns:p14="http://schemas.microsoft.com/office/powerpoint/2010/main" val="1729608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Servidores de nombres</a:t>
            </a:r>
          </a:p>
        </p:txBody>
      </p:sp>
      <p:sp>
        <p:nvSpPr>
          <p:cNvPr id="3" name="Marcador de contenido 2"/>
          <p:cNvSpPr>
            <a:spLocks noGrp="1"/>
          </p:cNvSpPr>
          <p:nvPr>
            <p:ph idx="1"/>
          </p:nvPr>
        </p:nvSpPr>
        <p:spPr/>
        <p:txBody>
          <a:bodyPr/>
          <a:lstStyle/>
          <a:p>
            <a:r>
              <a:rPr lang="es-MX" dirty="0"/>
              <a:t>Son programas que manejan parte de la estructura del árbol, la cual tienen almacenada localmente en sus bases de datos.</a:t>
            </a:r>
          </a:p>
          <a:p>
            <a:r>
              <a:rPr lang="es-MX" dirty="0"/>
              <a:t>Un servidor DNS podrá contestar a solicitudes que se hagan referentes a su parte del árbol y también podrá ofrecer referencias a otros servidores que conozcan las partes restantes del dominio de nombres.</a:t>
            </a:r>
          </a:p>
          <a:p>
            <a:r>
              <a:rPr lang="es-MX" dirty="0"/>
              <a:t>Se dice que un servidor  esta autorizado sobre cierta información cuando esta se mantiene localmente en este server. </a:t>
            </a:r>
          </a:p>
        </p:txBody>
      </p:sp>
    </p:spTree>
    <p:extLst>
      <p:ext uri="{BB962C8B-B14F-4D97-AF65-F5344CB8AC3E}">
        <p14:creationId xmlns:p14="http://schemas.microsoft.com/office/powerpoint/2010/main" val="28676814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49FD10-E044-4FE2-8C98-D54C30A3E669}"/>
              </a:ext>
            </a:extLst>
          </p:cNvPr>
          <p:cNvSpPr>
            <a:spLocks noGrp="1"/>
          </p:cNvSpPr>
          <p:nvPr>
            <p:ph type="title"/>
          </p:nvPr>
        </p:nvSpPr>
        <p:spPr/>
        <p:txBody>
          <a:bodyPr/>
          <a:lstStyle/>
          <a:p>
            <a:r>
              <a:rPr lang="es-MX" dirty="0"/>
              <a:t>Sobre los agentes</a:t>
            </a:r>
          </a:p>
        </p:txBody>
      </p:sp>
      <p:sp>
        <p:nvSpPr>
          <p:cNvPr id="3" name="Marcador de contenido 2">
            <a:extLst>
              <a:ext uri="{FF2B5EF4-FFF2-40B4-BE49-F238E27FC236}">
                <a16:creationId xmlns:a16="http://schemas.microsoft.com/office/drawing/2014/main" id="{F6024828-CEB1-4EE6-ACFE-B62DB41CB7B4}"/>
              </a:ext>
            </a:extLst>
          </p:cNvPr>
          <p:cNvSpPr>
            <a:spLocks noGrp="1"/>
          </p:cNvSpPr>
          <p:nvPr>
            <p:ph idx="1"/>
          </p:nvPr>
        </p:nvSpPr>
        <p:spPr/>
        <p:txBody>
          <a:bodyPr/>
          <a:lstStyle/>
          <a:p>
            <a:r>
              <a:rPr lang="es-MX" dirty="0"/>
              <a:t>Los agentes mantendrán una MIB local </a:t>
            </a:r>
          </a:p>
          <a:p>
            <a:r>
              <a:rPr lang="es-MX" dirty="0"/>
              <a:t>Atenderán solicitudes de la estación de gestión</a:t>
            </a:r>
          </a:p>
          <a:p>
            <a:r>
              <a:rPr lang="es-MX" dirty="0"/>
              <a:t>Pueden enviar señales de forma asíncrona para informar de eventos importantes</a:t>
            </a:r>
          </a:p>
          <a:p>
            <a:r>
              <a:rPr lang="es-MX" dirty="0"/>
              <a:t>Soportar los dos mecanismos de comunicación agente-gestor</a:t>
            </a:r>
          </a:p>
        </p:txBody>
      </p:sp>
    </p:spTree>
    <p:extLst>
      <p:ext uri="{BB962C8B-B14F-4D97-AF65-F5344CB8AC3E}">
        <p14:creationId xmlns:p14="http://schemas.microsoft.com/office/powerpoint/2010/main" val="381310639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45CB55F-DCB2-421A-9688-D008CE2D3842}"/>
              </a:ext>
            </a:extLst>
          </p:cNvPr>
          <p:cNvSpPr>
            <a:spLocks noGrp="1"/>
          </p:cNvSpPr>
          <p:nvPr>
            <p:ph type="title"/>
          </p:nvPr>
        </p:nvSpPr>
        <p:spPr/>
        <p:txBody>
          <a:bodyPr/>
          <a:lstStyle/>
          <a:p>
            <a:r>
              <a:rPr lang="es-MX" dirty="0"/>
              <a:t>La MIB local</a:t>
            </a:r>
          </a:p>
        </p:txBody>
      </p:sp>
      <p:sp>
        <p:nvSpPr>
          <p:cNvPr id="3" name="Marcador de contenido 2">
            <a:extLst>
              <a:ext uri="{FF2B5EF4-FFF2-40B4-BE49-F238E27FC236}">
                <a16:creationId xmlns:a16="http://schemas.microsoft.com/office/drawing/2014/main" id="{9019B04A-570F-4BF8-92E1-42DA9BCDEDA4}"/>
              </a:ext>
            </a:extLst>
          </p:cNvPr>
          <p:cNvSpPr>
            <a:spLocks noGrp="1"/>
          </p:cNvSpPr>
          <p:nvPr>
            <p:ph idx="1"/>
          </p:nvPr>
        </p:nvSpPr>
        <p:spPr/>
        <p:txBody>
          <a:bodyPr/>
          <a:lstStyle/>
          <a:p>
            <a:r>
              <a:rPr lang="es-MX" dirty="0"/>
              <a:t>Mantiene información de cada objeto del recurso que gestiona en forma de pares atributo-valor</a:t>
            </a:r>
          </a:p>
          <a:p>
            <a:r>
              <a:rPr lang="es-MX" dirty="0"/>
              <a:t>Los objetos están estandarizados para recursos del mismo tipo. Por ejemplo, los concentradores tendrán el mismo tipo de objetos.</a:t>
            </a:r>
          </a:p>
          <a:p>
            <a:endParaRPr lang="es-MX" dirty="0"/>
          </a:p>
        </p:txBody>
      </p:sp>
    </p:spTree>
    <p:extLst>
      <p:ext uri="{BB962C8B-B14F-4D97-AF65-F5344CB8AC3E}">
        <p14:creationId xmlns:p14="http://schemas.microsoft.com/office/powerpoint/2010/main" val="120198231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3E41A7-C81F-4F40-9F2A-8862B9F3C6D7}"/>
              </a:ext>
            </a:extLst>
          </p:cNvPr>
          <p:cNvSpPr>
            <a:spLocks noGrp="1"/>
          </p:cNvSpPr>
          <p:nvPr>
            <p:ph type="title"/>
          </p:nvPr>
        </p:nvSpPr>
        <p:spPr/>
        <p:txBody>
          <a:bodyPr/>
          <a:lstStyle/>
          <a:p>
            <a:r>
              <a:rPr lang="es-MX" dirty="0"/>
              <a:t>Instrucciones	</a:t>
            </a:r>
          </a:p>
        </p:txBody>
      </p:sp>
      <p:sp>
        <p:nvSpPr>
          <p:cNvPr id="3" name="Marcador de contenido 2">
            <a:extLst>
              <a:ext uri="{FF2B5EF4-FFF2-40B4-BE49-F238E27FC236}">
                <a16:creationId xmlns:a16="http://schemas.microsoft.com/office/drawing/2014/main" id="{DA4EF581-71E6-44E8-8B3F-8B996F53CCCB}"/>
              </a:ext>
            </a:extLst>
          </p:cNvPr>
          <p:cNvSpPr>
            <a:spLocks noGrp="1"/>
          </p:cNvSpPr>
          <p:nvPr>
            <p:ph idx="1"/>
          </p:nvPr>
        </p:nvSpPr>
        <p:spPr/>
        <p:txBody>
          <a:bodyPr/>
          <a:lstStyle/>
          <a:p>
            <a:r>
              <a:rPr lang="es-MX" dirty="0"/>
              <a:t>El protocolo enlaza la estación de gestión y los agentes. El protocolo es muy simple, proporcionando las siguientes posibilidades:</a:t>
            </a:r>
          </a:p>
          <a:p>
            <a:pPr lvl="1"/>
            <a:r>
              <a:rPr lang="es-MX" dirty="0" err="1"/>
              <a:t>Get</a:t>
            </a:r>
            <a:r>
              <a:rPr lang="es-MX" dirty="0"/>
              <a:t>: permite a la estación gestora obtener valores de objetos de agentes</a:t>
            </a:r>
          </a:p>
          <a:p>
            <a:pPr lvl="1"/>
            <a:r>
              <a:rPr lang="es-MX" dirty="0"/>
              <a:t>Set: permite a la estación gestora modificar valores de objetos de agentes</a:t>
            </a:r>
          </a:p>
          <a:p>
            <a:pPr lvl="1"/>
            <a:r>
              <a:rPr lang="es-MX" dirty="0" err="1"/>
              <a:t>Trap</a:t>
            </a:r>
            <a:r>
              <a:rPr lang="es-MX" dirty="0"/>
              <a:t>: permite a un agente enviar de manera asíncrona la notificación de un evento importante a la estación gestión</a:t>
            </a:r>
          </a:p>
        </p:txBody>
      </p:sp>
    </p:spTree>
    <p:extLst>
      <p:ext uri="{BB962C8B-B14F-4D97-AF65-F5344CB8AC3E}">
        <p14:creationId xmlns:p14="http://schemas.microsoft.com/office/powerpoint/2010/main" val="94166353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128549-F9E7-49C2-BC14-460BFD423569}"/>
              </a:ext>
            </a:extLst>
          </p:cNvPr>
          <p:cNvSpPr>
            <a:spLocks noGrp="1"/>
          </p:cNvSpPr>
          <p:nvPr>
            <p:ph type="title"/>
          </p:nvPr>
        </p:nvSpPr>
        <p:spPr/>
        <p:txBody>
          <a:bodyPr/>
          <a:lstStyle/>
          <a:p>
            <a:r>
              <a:rPr lang="es-MX" dirty="0"/>
              <a:t>Número de estaciones</a:t>
            </a:r>
          </a:p>
        </p:txBody>
      </p:sp>
      <p:sp>
        <p:nvSpPr>
          <p:cNvPr id="3" name="Marcador de contenido 2">
            <a:extLst>
              <a:ext uri="{FF2B5EF4-FFF2-40B4-BE49-F238E27FC236}">
                <a16:creationId xmlns:a16="http://schemas.microsoft.com/office/drawing/2014/main" id="{1002E528-7940-489A-B659-0D0D9430A953}"/>
              </a:ext>
            </a:extLst>
          </p:cNvPr>
          <p:cNvSpPr>
            <a:spLocks noGrp="1"/>
          </p:cNvSpPr>
          <p:nvPr>
            <p:ph idx="1"/>
          </p:nvPr>
        </p:nvSpPr>
        <p:spPr/>
        <p:txBody>
          <a:bodyPr/>
          <a:lstStyle/>
          <a:p>
            <a:r>
              <a:rPr lang="es-MX" dirty="0"/>
              <a:t>En el estándar no se indica nada sobre el número de estaciones gestoras o de la relación agente-gestor, aunque lo normal es tener dos estaciones gestoras (una de respaldo) y al ser el protocolo simple, el número de agentes por gestor puede ser bastante alto (centenares)</a:t>
            </a:r>
          </a:p>
        </p:txBody>
      </p:sp>
    </p:spTree>
    <p:extLst>
      <p:ext uri="{BB962C8B-B14F-4D97-AF65-F5344CB8AC3E}">
        <p14:creationId xmlns:p14="http://schemas.microsoft.com/office/powerpoint/2010/main" val="379326915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CuadroTexto 40">
            <a:extLst>
              <a:ext uri="{FF2B5EF4-FFF2-40B4-BE49-F238E27FC236}">
                <a16:creationId xmlns:a16="http://schemas.microsoft.com/office/drawing/2014/main" id="{AE5469C8-D37B-4053-A1AD-CB0B17FA5019}"/>
              </a:ext>
            </a:extLst>
          </p:cNvPr>
          <p:cNvSpPr txBox="1"/>
          <p:nvPr/>
        </p:nvSpPr>
        <p:spPr>
          <a:xfrm>
            <a:off x="5434799" y="4529959"/>
            <a:ext cx="1632385" cy="430887"/>
          </a:xfrm>
          <a:prstGeom prst="rect">
            <a:avLst/>
          </a:prstGeom>
          <a:noFill/>
          <a:ln>
            <a:solidFill>
              <a:schemeClr val="tx1"/>
            </a:solidFill>
          </a:ln>
        </p:spPr>
        <p:txBody>
          <a:bodyPr wrap="square" rtlCol="0">
            <a:spAutoFit/>
          </a:bodyPr>
          <a:lstStyle/>
          <a:p>
            <a:pPr algn="ctr"/>
            <a:r>
              <a:rPr lang="es-MX" sz="1050" dirty="0"/>
              <a:t>Protocolos dependientes de la red</a:t>
            </a:r>
          </a:p>
        </p:txBody>
      </p:sp>
      <p:sp>
        <p:nvSpPr>
          <p:cNvPr id="2" name="CuadroTexto 1">
            <a:extLst>
              <a:ext uri="{FF2B5EF4-FFF2-40B4-BE49-F238E27FC236}">
                <a16:creationId xmlns:a16="http://schemas.microsoft.com/office/drawing/2014/main" id="{6B06ED68-FB50-4C72-8793-CC3B7EBED732}"/>
              </a:ext>
            </a:extLst>
          </p:cNvPr>
          <p:cNvSpPr txBox="1"/>
          <p:nvPr/>
        </p:nvSpPr>
        <p:spPr>
          <a:xfrm>
            <a:off x="5480824" y="1413020"/>
            <a:ext cx="1632385" cy="369332"/>
          </a:xfrm>
          <a:prstGeom prst="rect">
            <a:avLst/>
          </a:prstGeom>
          <a:noFill/>
          <a:ln>
            <a:solidFill>
              <a:schemeClr val="tx1"/>
            </a:solidFill>
          </a:ln>
        </p:spPr>
        <p:txBody>
          <a:bodyPr wrap="square" rtlCol="0">
            <a:spAutoFit/>
          </a:bodyPr>
          <a:lstStyle/>
          <a:p>
            <a:pPr algn="ctr"/>
            <a:r>
              <a:rPr lang="es-MX" dirty="0"/>
              <a:t>Proceso gestor</a:t>
            </a:r>
          </a:p>
        </p:txBody>
      </p:sp>
      <p:sp>
        <p:nvSpPr>
          <p:cNvPr id="5" name="CuadroTexto 4">
            <a:extLst>
              <a:ext uri="{FF2B5EF4-FFF2-40B4-BE49-F238E27FC236}">
                <a16:creationId xmlns:a16="http://schemas.microsoft.com/office/drawing/2014/main" id="{8BEE699E-F1A7-427A-9246-D3EFE4B14CB5}"/>
              </a:ext>
            </a:extLst>
          </p:cNvPr>
          <p:cNvSpPr txBox="1"/>
          <p:nvPr/>
        </p:nvSpPr>
        <p:spPr>
          <a:xfrm>
            <a:off x="5480824" y="1782352"/>
            <a:ext cx="1632385" cy="369332"/>
          </a:xfrm>
          <a:prstGeom prst="rect">
            <a:avLst/>
          </a:prstGeom>
          <a:noFill/>
          <a:ln>
            <a:solidFill>
              <a:schemeClr val="tx1"/>
            </a:solidFill>
          </a:ln>
        </p:spPr>
        <p:txBody>
          <a:bodyPr wrap="square" rtlCol="0">
            <a:spAutoFit/>
          </a:bodyPr>
          <a:lstStyle/>
          <a:p>
            <a:pPr algn="ctr"/>
            <a:r>
              <a:rPr lang="es-MX" dirty="0"/>
              <a:t>SNMP</a:t>
            </a:r>
          </a:p>
        </p:txBody>
      </p:sp>
      <p:sp>
        <p:nvSpPr>
          <p:cNvPr id="6" name="CuadroTexto 5">
            <a:extLst>
              <a:ext uri="{FF2B5EF4-FFF2-40B4-BE49-F238E27FC236}">
                <a16:creationId xmlns:a16="http://schemas.microsoft.com/office/drawing/2014/main" id="{7472EFAF-A9F7-4B4E-9443-AD3083E33A96}"/>
              </a:ext>
            </a:extLst>
          </p:cNvPr>
          <p:cNvSpPr txBox="1"/>
          <p:nvPr/>
        </p:nvSpPr>
        <p:spPr>
          <a:xfrm>
            <a:off x="5480824" y="2147726"/>
            <a:ext cx="1632385" cy="369332"/>
          </a:xfrm>
          <a:prstGeom prst="rect">
            <a:avLst/>
          </a:prstGeom>
          <a:noFill/>
          <a:ln>
            <a:solidFill>
              <a:schemeClr val="tx1"/>
            </a:solidFill>
          </a:ln>
        </p:spPr>
        <p:txBody>
          <a:bodyPr wrap="square" rtlCol="0">
            <a:spAutoFit/>
          </a:bodyPr>
          <a:lstStyle/>
          <a:p>
            <a:pPr algn="ctr"/>
            <a:r>
              <a:rPr lang="es-MX" dirty="0"/>
              <a:t>UDP</a:t>
            </a:r>
          </a:p>
        </p:txBody>
      </p:sp>
      <p:sp>
        <p:nvSpPr>
          <p:cNvPr id="7" name="CuadroTexto 6">
            <a:extLst>
              <a:ext uri="{FF2B5EF4-FFF2-40B4-BE49-F238E27FC236}">
                <a16:creationId xmlns:a16="http://schemas.microsoft.com/office/drawing/2014/main" id="{6B9C696B-CD49-4505-8F12-C1D816B71EBA}"/>
              </a:ext>
            </a:extLst>
          </p:cNvPr>
          <p:cNvSpPr txBox="1"/>
          <p:nvPr/>
        </p:nvSpPr>
        <p:spPr>
          <a:xfrm>
            <a:off x="5480824" y="2513100"/>
            <a:ext cx="1632385" cy="369332"/>
          </a:xfrm>
          <a:prstGeom prst="rect">
            <a:avLst/>
          </a:prstGeom>
          <a:noFill/>
          <a:ln>
            <a:solidFill>
              <a:schemeClr val="tx1"/>
            </a:solidFill>
          </a:ln>
        </p:spPr>
        <p:txBody>
          <a:bodyPr wrap="square" rtlCol="0">
            <a:spAutoFit/>
          </a:bodyPr>
          <a:lstStyle/>
          <a:p>
            <a:pPr algn="ctr"/>
            <a:r>
              <a:rPr lang="es-MX" dirty="0"/>
              <a:t>IP</a:t>
            </a:r>
          </a:p>
        </p:txBody>
      </p:sp>
      <p:sp>
        <p:nvSpPr>
          <p:cNvPr id="8" name="CuadroTexto 7">
            <a:extLst>
              <a:ext uri="{FF2B5EF4-FFF2-40B4-BE49-F238E27FC236}">
                <a16:creationId xmlns:a16="http://schemas.microsoft.com/office/drawing/2014/main" id="{7A53ABC4-CA28-4BDB-949F-9B1F99BAC1C5}"/>
              </a:ext>
            </a:extLst>
          </p:cNvPr>
          <p:cNvSpPr txBox="1"/>
          <p:nvPr/>
        </p:nvSpPr>
        <p:spPr>
          <a:xfrm>
            <a:off x="5480824" y="2889161"/>
            <a:ext cx="1632385" cy="430887"/>
          </a:xfrm>
          <a:prstGeom prst="rect">
            <a:avLst/>
          </a:prstGeom>
          <a:noFill/>
          <a:ln>
            <a:solidFill>
              <a:schemeClr val="tx1"/>
            </a:solidFill>
          </a:ln>
        </p:spPr>
        <p:txBody>
          <a:bodyPr wrap="square" rtlCol="0">
            <a:spAutoFit/>
          </a:bodyPr>
          <a:lstStyle/>
          <a:p>
            <a:pPr algn="ctr"/>
            <a:r>
              <a:rPr lang="es-MX" sz="1050" dirty="0"/>
              <a:t>Protocolos independientes de la red</a:t>
            </a:r>
          </a:p>
        </p:txBody>
      </p:sp>
      <p:sp>
        <p:nvSpPr>
          <p:cNvPr id="3" name="Título 2">
            <a:extLst>
              <a:ext uri="{FF2B5EF4-FFF2-40B4-BE49-F238E27FC236}">
                <a16:creationId xmlns:a16="http://schemas.microsoft.com/office/drawing/2014/main" id="{6E05952E-3522-4805-8C20-3DC9855CD7F1}"/>
              </a:ext>
            </a:extLst>
          </p:cNvPr>
          <p:cNvSpPr>
            <a:spLocks noGrp="1"/>
          </p:cNvSpPr>
          <p:nvPr>
            <p:ph type="title"/>
          </p:nvPr>
        </p:nvSpPr>
        <p:spPr/>
        <p:txBody>
          <a:bodyPr/>
          <a:lstStyle/>
          <a:p>
            <a:r>
              <a:rPr lang="es-MX" dirty="0"/>
              <a:t>Entorno de gestión</a:t>
            </a:r>
          </a:p>
        </p:txBody>
      </p:sp>
      <p:sp>
        <p:nvSpPr>
          <p:cNvPr id="9" name="Diagrama de flujo: disco magnético 8">
            <a:extLst>
              <a:ext uri="{FF2B5EF4-FFF2-40B4-BE49-F238E27FC236}">
                <a16:creationId xmlns:a16="http://schemas.microsoft.com/office/drawing/2014/main" id="{34893A20-5844-48F8-9B3E-75FC965793AC}"/>
              </a:ext>
            </a:extLst>
          </p:cNvPr>
          <p:cNvSpPr/>
          <p:nvPr/>
        </p:nvSpPr>
        <p:spPr>
          <a:xfrm>
            <a:off x="8371585" y="1238344"/>
            <a:ext cx="899886" cy="718683"/>
          </a:xfrm>
          <a:prstGeom prst="flowChartMagneticDisk">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 name="Rectángulo: esquinas redondeadas 9">
            <a:extLst>
              <a:ext uri="{FF2B5EF4-FFF2-40B4-BE49-F238E27FC236}">
                <a16:creationId xmlns:a16="http://schemas.microsoft.com/office/drawing/2014/main" id="{4BD5B8AC-D4E5-4303-A495-5DD79CB98036}"/>
              </a:ext>
            </a:extLst>
          </p:cNvPr>
          <p:cNvSpPr/>
          <p:nvPr/>
        </p:nvSpPr>
        <p:spPr>
          <a:xfrm>
            <a:off x="2922444" y="3512527"/>
            <a:ext cx="6749143" cy="62411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13" name="CuadroTexto 12">
            <a:extLst>
              <a:ext uri="{FF2B5EF4-FFF2-40B4-BE49-F238E27FC236}">
                <a16:creationId xmlns:a16="http://schemas.microsoft.com/office/drawing/2014/main" id="{C3B9D556-E780-437F-879A-27648FCD62BA}"/>
              </a:ext>
            </a:extLst>
          </p:cNvPr>
          <p:cNvSpPr txBox="1"/>
          <p:nvPr/>
        </p:nvSpPr>
        <p:spPr>
          <a:xfrm>
            <a:off x="5831803" y="3654363"/>
            <a:ext cx="661784" cy="461665"/>
          </a:xfrm>
          <a:prstGeom prst="rect">
            <a:avLst/>
          </a:prstGeom>
          <a:noFill/>
        </p:spPr>
        <p:txBody>
          <a:bodyPr wrap="none" rtlCol="0">
            <a:spAutoFit/>
          </a:bodyPr>
          <a:lstStyle/>
          <a:p>
            <a:r>
              <a:rPr lang="es-MX" sz="2400" dirty="0"/>
              <a:t>Red</a:t>
            </a:r>
          </a:p>
        </p:txBody>
      </p:sp>
      <p:sp>
        <p:nvSpPr>
          <p:cNvPr id="14" name="CuadroTexto 13">
            <a:extLst>
              <a:ext uri="{FF2B5EF4-FFF2-40B4-BE49-F238E27FC236}">
                <a16:creationId xmlns:a16="http://schemas.microsoft.com/office/drawing/2014/main" id="{81EED7C0-E527-4941-ADBC-1B626E57C1A7}"/>
              </a:ext>
            </a:extLst>
          </p:cNvPr>
          <p:cNvSpPr txBox="1"/>
          <p:nvPr/>
        </p:nvSpPr>
        <p:spPr>
          <a:xfrm>
            <a:off x="5422022" y="6014926"/>
            <a:ext cx="1645162" cy="369332"/>
          </a:xfrm>
          <a:prstGeom prst="rect">
            <a:avLst/>
          </a:prstGeom>
          <a:noFill/>
          <a:ln>
            <a:solidFill>
              <a:schemeClr val="tx1"/>
            </a:solidFill>
          </a:ln>
        </p:spPr>
        <p:txBody>
          <a:bodyPr wrap="square" rtlCol="0">
            <a:spAutoFit/>
          </a:bodyPr>
          <a:lstStyle/>
          <a:p>
            <a:pPr algn="ctr"/>
            <a:r>
              <a:rPr lang="es-MX" dirty="0"/>
              <a:t>Proceso agente</a:t>
            </a:r>
          </a:p>
        </p:txBody>
      </p:sp>
      <p:sp>
        <p:nvSpPr>
          <p:cNvPr id="16" name="CuadroTexto 15">
            <a:extLst>
              <a:ext uri="{FF2B5EF4-FFF2-40B4-BE49-F238E27FC236}">
                <a16:creationId xmlns:a16="http://schemas.microsoft.com/office/drawing/2014/main" id="{27C1D9DB-FA51-495F-A4E4-1AA5E0977843}"/>
              </a:ext>
            </a:extLst>
          </p:cNvPr>
          <p:cNvSpPr txBox="1"/>
          <p:nvPr/>
        </p:nvSpPr>
        <p:spPr>
          <a:xfrm>
            <a:off x="3799914" y="5249661"/>
            <a:ext cx="819993" cy="369332"/>
          </a:xfrm>
          <a:prstGeom prst="rect">
            <a:avLst/>
          </a:prstGeom>
          <a:noFill/>
          <a:ln>
            <a:solidFill>
              <a:schemeClr val="tx1"/>
            </a:solidFill>
          </a:ln>
        </p:spPr>
        <p:txBody>
          <a:bodyPr wrap="square" rtlCol="0">
            <a:spAutoFit/>
          </a:bodyPr>
          <a:lstStyle/>
          <a:p>
            <a:pPr algn="ctr"/>
            <a:r>
              <a:rPr lang="es-MX" dirty="0"/>
              <a:t>UDP</a:t>
            </a:r>
          </a:p>
        </p:txBody>
      </p:sp>
      <p:sp>
        <p:nvSpPr>
          <p:cNvPr id="17" name="CuadroTexto 16">
            <a:extLst>
              <a:ext uri="{FF2B5EF4-FFF2-40B4-BE49-F238E27FC236}">
                <a16:creationId xmlns:a16="http://schemas.microsoft.com/office/drawing/2014/main" id="{5201D3EE-432D-4706-9C1E-146CA48EE024}"/>
              </a:ext>
            </a:extLst>
          </p:cNvPr>
          <p:cNvSpPr txBox="1"/>
          <p:nvPr/>
        </p:nvSpPr>
        <p:spPr>
          <a:xfrm>
            <a:off x="2966760" y="4880329"/>
            <a:ext cx="1653147" cy="369332"/>
          </a:xfrm>
          <a:prstGeom prst="rect">
            <a:avLst/>
          </a:prstGeom>
          <a:noFill/>
          <a:ln>
            <a:solidFill>
              <a:schemeClr val="tx1"/>
            </a:solidFill>
          </a:ln>
        </p:spPr>
        <p:txBody>
          <a:bodyPr wrap="square" rtlCol="0">
            <a:spAutoFit/>
          </a:bodyPr>
          <a:lstStyle/>
          <a:p>
            <a:pPr algn="ctr"/>
            <a:r>
              <a:rPr lang="es-MX" dirty="0"/>
              <a:t>IP</a:t>
            </a:r>
          </a:p>
        </p:txBody>
      </p:sp>
      <p:sp>
        <p:nvSpPr>
          <p:cNvPr id="18" name="CuadroTexto 17">
            <a:extLst>
              <a:ext uri="{FF2B5EF4-FFF2-40B4-BE49-F238E27FC236}">
                <a16:creationId xmlns:a16="http://schemas.microsoft.com/office/drawing/2014/main" id="{332B70DE-3965-4469-AA81-D45E4B8B746A}"/>
              </a:ext>
            </a:extLst>
          </p:cNvPr>
          <p:cNvSpPr txBox="1"/>
          <p:nvPr/>
        </p:nvSpPr>
        <p:spPr>
          <a:xfrm>
            <a:off x="2960176" y="4449442"/>
            <a:ext cx="1659731" cy="430887"/>
          </a:xfrm>
          <a:prstGeom prst="rect">
            <a:avLst/>
          </a:prstGeom>
          <a:noFill/>
          <a:ln>
            <a:solidFill>
              <a:schemeClr val="tx1"/>
            </a:solidFill>
          </a:ln>
        </p:spPr>
        <p:txBody>
          <a:bodyPr wrap="square" rtlCol="0">
            <a:spAutoFit/>
          </a:bodyPr>
          <a:lstStyle/>
          <a:p>
            <a:pPr algn="ctr"/>
            <a:r>
              <a:rPr lang="es-MX" sz="1050" dirty="0"/>
              <a:t>Protocolos dependientes de la red</a:t>
            </a:r>
          </a:p>
        </p:txBody>
      </p:sp>
      <p:sp>
        <p:nvSpPr>
          <p:cNvPr id="19" name="CuadroTexto 18">
            <a:extLst>
              <a:ext uri="{FF2B5EF4-FFF2-40B4-BE49-F238E27FC236}">
                <a16:creationId xmlns:a16="http://schemas.microsoft.com/office/drawing/2014/main" id="{B98FFA25-009A-41F1-8896-FF2DD5BB4350}"/>
              </a:ext>
            </a:extLst>
          </p:cNvPr>
          <p:cNvSpPr txBox="1"/>
          <p:nvPr/>
        </p:nvSpPr>
        <p:spPr>
          <a:xfrm>
            <a:off x="2959234" y="5249661"/>
            <a:ext cx="834099" cy="369332"/>
          </a:xfrm>
          <a:prstGeom prst="rect">
            <a:avLst/>
          </a:prstGeom>
          <a:noFill/>
          <a:ln>
            <a:solidFill>
              <a:schemeClr val="tx1"/>
            </a:solidFill>
          </a:ln>
        </p:spPr>
        <p:txBody>
          <a:bodyPr wrap="square" rtlCol="0">
            <a:spAutoFit/>
          </a:bodyPr>
          <a:lstStyle/>
          <a:p>
            <a:pPr algn="ctr"/>
            <a:r>
              <a:rPr lang="es-MX" dirty="0"/>
              <a:t>UDP</a:t>
            </a:r>
          </a:p>
        </p:txBody>
      </p:sp>
      <p:sp>
        <p:nvSpPr>
          <p:cNvPr id="20" name="CuadroTexto 19">
            <a:extLst>
              <a:ext uri="{FF2B5EF4-FFF2-40B4-BE49-F238E27FC236}">
                <a16:creationId xmlns:a16="http://schemas.microsoft.com/office/drawing/2014/main" id="{C36EE8F5-C0E0-4CE5-AE7F-E67834EC7569}"/>
              </a:ext>
            </a:extLst>
          </p:cNvPr>
          <p:cNvSpPr txBox="1"/>
          <p:nvPr/>
        </p:nvSpPr>
        <p:spPr>
          <a:xfrm>
            <a:off x="2982752" y="5629895"/>
            <a:ext cx="817163" cy="338554"/>
          </a:xfrm>
          <a:prstGeom prst="rect">
            <a:avLst/>
          </a:prstGeom>
          <a:noFill/>
          <a:ln>
            <a:noFill/>
          </a:ln>
        </p:spPr>
        <p:txBody>
          <a:bodyPr wrap="square" rtlCol="0">
            <a:spAutoFit/>
          </a:bodyPr>
          <a:lstStyle/>
          <a:p>
            <a:pPr algn="ctr"/>
            <a:r>
              <a:rPr lang="es-MX" sz="1400" dirty="0"/>
              <a:t>FTP, etc</a:t>
            </a:r>
            <a:r>
              <a:rPr lang="es-MX" sz="1600" dirty="0"/>
              <a:t>.</a:t>
            </a:r>
          </a:p>
        </p:txBody>
      </p:sp>
      <p:sp>
        <p:nvSpPr>
          <p:cNvPr id="15" name="CuadroTexto 14">
            <a:extLst>
              <a:ext uri="{FF2B5EF4-FFF2-40B4-BE49-F238E27FC236}">
                <a16:creationId xmlns:a16="http://schemas.microsoft.com/office/drawing/2014/main" id="{38F2E3B1-BB18-456F-BB36-6E25D8A03A39}"/>
              </a:ext>
            </a:extLst>
          </p:cNvPr>
          <p:cNvSpPr txBox="1"/>
          <p:nvPr/>
        </p:nvSpPr>
        <p:spPr>
          <a:xfrm>
            <a:off x="3800858" y="5614506"/>
            <a:ext cx="818106" cy="369332"/>
          </a:xfrm>
          <a:prstGeom prst="rect">
            <a:avLst/>
          </a:prstGeom>
          <a:noFill/>
          <a:ln>
            <a:solidFill>
              <a:schemeClr val="tx1"/>
            </a:solidFill>
          </a:ln>
        </p:spPr>
        <p:txBody>
          <a:bodyPr wrap="square" rtlCol="0">
            <a:spAutoFit/>
          </a:bodyPr>
          <a:lstStyle/>
          <a:p>
            <a:pPr algn="ctr"/>
            <a:r>
              <a:rPr lang="es-MX" dirty="0"/>
              <a:t>SNMP</a:t>
            </a:r>
          </a:p>
        </p:txBody>
      </p:sp>
      <p:sp>
        <p:nvSpPr>
          <p:cNvPr id="23" name="Rectángulo 22">
            <a:extLst>
              <a:ext uri="{FF2B5EF4-FFF2-40B4-BE49-F238E27FC236}">
                <a16:creationId xmlns:a16="http://schemas.microsoft.com/office/drawing/2014/main" id="{8DED7951-982D-42DB-8C7C-1C47E843630F}"/>
              </a:ext>
            </a:extLst>
          </p:cNvPr>
          <p:cNvSpPr/>
          <p:nvPr/>
        </p:nvSpPr>
        <p:spPr>
          <a:xfrm>
            <a:off x="2966760" y="5614506"/>
            <a:ext cx="818106" cy="3693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4" name="CuadroTexto 23">
            <a:extLst>
              <a:ext uri="{FF2B5EF4-FFF2-40B4-BE49-F238E27FC236}">
                <a16:creationId xmlns:a16="http://schemas.microsoft.com/office/drawing/2014/main" id="{6C9691F0-C24F-4E71-AAA6-173C37AA0961}"/>
              </a:ext>
            </a:extLst>
          </p:cNvPr>
          <p:cNvSpPr txBox="1"/>
          <p:nvPr/>
        </p:nvSpPr>
        <p:spPr>
          <a:xfrm>
            <a:off x="2981808" y="5999035"/>
            <a:ext cx="818106" cy="430887"/>
          </a:xfrm>
          <a:prstGeom prst="rect">
            <a:avLst/>
          </a:prstGeom>
          <a:noFill/>
          <a:ln>
            <a:noFill/>
          </a:ln>
        </p:spPr>
        <p:txBody>
          <a:bodyPr wrap="square" rtlCol="0">
            <a:spAutoFit/>
          </a:bodyPr>
          <a:lstStyle/>
          <a:p>
            <a:pPr algn="ctr"/>
            <a:r>
              <a:rPr lang="es-MX" sz="1100" dirty="0"/>
              <a:t>Procesos de usuario</a:t>
            </a:r>
          </a:p>
        </p:txBody>
      </p:sp>
      <p:sp>
        <p:nvSpPr>
          <p:cNvPr id="25" name="CuadroTexto 24">
            <a:extLst>
              <a:ext uri="{FF2B5EF4-FFF2-40B4-BE49-F238E27FC236}">
                <a16:creationId xmlns:a16="http://schemas.microsoft.com/office/drawing/2014/main" id="{219799A8-B226-4257-AFAD-728B50751382}"/>
              </a:ext>
            </a:extLst>
          </p:cNvPr>
          <p:cNvSpPr txBox="1"/>
          <p:nvPr/>
        </p:nvSpPr>
        <p:spPr>
          <a:xfrm>
            <a:off x="3784866" y="5983838"/>
            <a:ext cx="834098" cy="459836"/>
          </a:xfrm>
          <a:prstGeom prst="rect">
            <a:avLst/>
          </a:prstGeom>
          <a:noFill/>
          <a:ln>
            <a:solidFill>
              <a:schemeClr val="tx1"/>
            </a:solidFill>
          </a:ln>
        </p:spPr>
        <p:txBody>
          <a:bodyPr wrap="square" rtlCol="0">
            <a:spAutoFit/>
          </a:bodyPr>
          <a:lstStyle/>
          <a:p>
            <a:pPr algn="ctr"/>
            <a:r>
              <a:rPr lang="es-MX" sz="1200" dirty="0"/>
              <a:t>Proceso agente</a:t>
            </a:r>
          </a:p>
        </p:txBody>
      </p:sp>
      <p:sp>
        <p:nvSpPr>
          <p:cNvPr id="27" name="Rectángulo 26">
            <a:extLst>
              <a:ext uri="{FF2B5EF4-FFF2-40B4-BE49-F238E27FC236}">
                <a16:creationId xmlns:a16="http://schemas.microsoft.com/office/drawing/2014/main" id="{427C5847-E6AC-4986-B3A1-FB457ACCC816}"/>
              </a:ext>
            </a:extLst>
          </p:cNvPr>
          <p:cNvSpPr/>
          <p:nvPr/>
        </p:nvSpPr>
        <p:spPr>
          <a:xfrm>
            <a:off x="2959235" y="5984562"/>
            <a:ext cx="840679" cy="45983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8" name="CuadroTexto 27">
            <a:extLst>
              <a:ext uri="{FF2B5EF4-FFF2-40B4-BE49-F238E27FC236}">
                <a16:creationId xmlns:a16="http://schemas.microsoft.com/office/drawing/2014/main" id="{7CB02C8F-41E9-435D-85AA-6315DB1459E3}"/>
              </a:ext>
            </a:extLst>
          </p:cNvPr>
          <p:cNvSpPr txBox="1"/>
          <p:nvPr/>
        </p:nvSpPr>
        <p:spPr>
          <a:xfrm>
            <a:off x="8816755" y="5298759"/>
            <a:ext cx="819993" cy="369332"/>
          </a:xfrm>
          <a:prstGeom prst="rect">
            <a:avLst/>
          </a:prstGeom>
          <a:noFill/>
          <a:ln>
            <a:solidFill>
              <a:schemeClr val="tx1"/>
            </a:solidFill>
          </a:ln>
        </p:spPr>
        <p:txBody>
          <a:bodyPr wrap="square" rtlCol="0">
            <a:spAutoFit/>
          </a:bodyPr>
          <a:lstStyle/>
          <a:p>
            <a:pPr algn="ctr"/>
            <a:r>
              <a:rPr lang="es-MX" dirty="0"/>
              <a:t>UDP</a:t>
            </a:r>
          </a:p>
        </p:txBody>
      </p:sp>
      <p:sp>
        <p:nvSpPr>
          <p:cNvPr id="29" name="CuadroTexto 28">
            <a:extLst>
              <a:ext uri="{FF2B5EF4-FFF2-40B4-BE49-F238E27FC236}">
                <a16:creationId xmlns:a16="http://schemas.microsoft.com/office/drawing/2014/main" id="{9DC34C21-2C28-48A9-BE7C-88F62785F73E}"/>
              </a:ext>
            </a:extLst>
          </p:cNvPr>
          <p:cNvSpPr txBox="1"/>
          <p:nvPr/>
        </p:nvSpPr>
        <p:spPr>
          <a:xfrm>
            <a:off x="7983601" y="4929427"/>
            <a:ext cx="1653147" cy="369332"/>
          </a:xfrm>
          <a:prstGeom prst="rect">
            <a:avLst/>
          </a:prstGeom>
          <a:noFill/>
          <a:ln>
            <a:solidFill>
              <a:schemeClr val="tx1"/>
            </a:solidFill>
          </a:ln>
        </p:spPr>
        <p:txBody>
          <a:bodyPr wrap="square" rtlCol="0">
            <a:spAutoFit/>
          </a:bodyPr>
          <a:lstStyle/>
          <a:p>
            <a:pPr algn="ctr"/>
            <a:r>
              <a:rPr lang="es-MX" dirty="0"/>
              <a:t>IP</a:t>
            </a:r>
          </a:p>
        </p:txBody>
      </p:sp>
      <p:sp>
        <p:nvSpPr>
          <p:cNvPr id="30" name="CuadroTexto 29">
            <a:extLst>
              <a:ext uri="{FF2B5EF4-FFF2-40B4-BE49-F238E27FC236}">
                <a16:creationId xmlns:a16="http://schemas.microsoft.com/office/drawing/2014/main" id="{884A3A9F-B7B5-4BDD-9C13-CA86E567F2DC}"/>
              </a:ext>
            </a:extLst>
          </p:cNvPr>
          <p:cNvSpPr txBox="1"/>
          <p:nvPr/>
        </p:nvSpPr>
        <p:spPr>
          <a:xfrm>
            <a:off x="7977017" y="4498540"/>
            <a:ext cx="1659731" cy="430887"/>
          </a:xfrm>
          <a:prstGeom prst="rect">
            <a:avLst/>
          </a:prstGeom>
          <a:noFill/>
          <a:ln>
            <a:solidFill>
              <a:schemeClr val="tx1"/>
            </a:solidFill>
          </a:ln>
        </p:spPr>
        <p:txBody>
          <a:bodyPr wrap="square" rtlCol="0">
            <a:spAutoFit/>
          </a:bodyPr>
          <a:lstStyle/>
          <a:p>
            <a:pPr algn="ctr"/>
            <a:r>
              <a:rPr lang="es-MX" sz="1050" dirty="0"/>
              <a:t>Protocolos dependientes de la red</a:t>
            </a:r>
          </a:p>
        </p:txBody>
      </p:sp>
      <p:sp>
        <p:nvSpPr>
          <p:cNvPr id="31" name="CuadroTexto 30">
            <a:extLst>
              <a:ext uri="{FF2B5EF4-FFF2-40B4-BE49-F238E27FC236}">
                <a16:creationId xmlns:a16="http://schemas.microsoft.com/office/drawing/2014/main" id="{6C16B956-54EF-4CDB-833C-68F713236E69}"/>
              </a:ext>
            </a:extLst>
          </p:cNvPr>
          <p:cNvSpPr txBox="1"/>
          <p:nvPr/>
        </p:nvSpPr>
        <p:spPr>
          <a:xfrm>
            <a:off x="7976075" y="5298759"/>
            <a:ext cx="834099" cy="369332"/>
          </a:xfrm>
          <a:prstGeom prst="rect">
            <a:avLst/>
          </a:prstGeom>
          <a:noFill/>
          <a:ln>
            <a:solidFill>
              <a:schemeClr val="tx1"/>
            </a:solidFill>
          </a:ln>
        </p:spPr>
        <p:txBody>
          <a:bodyPr wrap="square" rtlCol="0">
            <a:spAutoFit/>
          </a:bodyPr>
          <a:lstStyle/>
          <a:p>
            <a:pPr algn="ctr"/>
            <a:r>
              <a:rPr lang="es-MX" dirty="0"/>
              <a:t>UDP</a:t>
            </a:r>
          </a:p>
        </p:txBody>
      </p:sp>
      <p:sp>
        <p:nvSpPr>
          <p:cNvPr id="32" name="CuadroTexto 31">
            <a:extLst>
              <a:ext uri="{FF2B5EF4-FFF2-40B4-BE49-F238E27FC236}">
                <a16:creationId xmlns:a16="http://schemas.microsoft.com/office/drawing/2014/main" id="{472B40FE-2C12-46B1-908B-7120735B6DB6}"/>
              </a:ext>
            </a:extLst>
          </p:cNvPr>
          <p:cNvSpPr txBox="1"/>
          <p:nvPr/>
        </p:nvSpPr>
        <p:spPr>
          <a:xfrm>
            <a:off x="7999593" y="5678993"/>
            <a:ext cx="817163" cy="338554"/>
          </a:xfrm>
          <a:prstGeom prst="rect">
            <a:avLst/>
          </a:prstGeom>
          <a:noFill/>
          <a:ln>
            <a:noFill/>
          </a:ln>
        </p:spPr>
        <p:txBody>
          <a:bodyPr wrap="square" rtlCol="0">
            <a:spAutoFit/>
          </a:bodyPr>
          <a:lstStyle/>
          <a:p>
            <a:pPr algn="ctr"/>
            <a:r>
              <a:rPr lang="es-MX" sz="1400" dirty="0"/>
              <a:t>FTP, etc</a:t>
            </a:r>
            <a:r>
              <a:rPr lang="es-MX" sz="1600" dirty="0"/>
              <a:t>.</a:t>
            </a:r>
          </a:p>
        </p:txBody>
      </p:sp>
      <p:sp>
        <p:nvSpPr>
          <p:cNvPr id="33" name="CuadroTexto 32">
            <a:extLst>
              <a:ext uri="{FF2B5EF4-FFF2-40B4-BE49-F238E27FC236}">
                <a16:creationId xmlns:a16="http://schemas.microsoft.com/office/drawing/2014/main" id="{A38D7232-6D29-4902-972B-C641B70017AC}"/>
              </a:ext>
            </a:extLst>
          </p:cNvPr>
          <p:cNvSpPr txBox="1"/>
          <p:nvPr/>
        </p:nvSpPr>
        <p:spPr>
          <a:xfrm>
            <a:off x="8817699" y="5663604"/>
            <a:ext cx="818106" cy="369332"/>
          </a:xfrm>
          <a:prstGeom prst="rect">
            <a:avLst/>
          </a:prstGeom>
          <a:noFill/>
          <a:ln>
            <a:solidFill>
              <a:schemeClr val="tx1"/>
            </a:solidFill>
          </a:ln>
        </p:spPr>
        <p:txBody>
          <a:bodyPr wrap="square" rtlCol="0">
            <a:spAutoFit/>
          </a:bodyPr>
          <a:lstStyle/>
          <a:p>
            <a:pPr algn="ctr"/>
            <a:r>
              <a:rPr lang="es-MX" dirty="0"/>
              <a:t>SNMP</a:t>
            </a:r>
          </a:p>
        </p:txBody>
      </p:sp>
      <p:sp>
        <p:nvSpPr>
          <p:cNvPr id="34" name="Rectángulo 33">
            <a:extLst>
              <a:ext uri="{FF2B5EF4-FFF2-40B4-BE49-F238E27FC236}">
                <a16:creationId xmlns:a16="http://schemas.microsoft.com/office/drawing/2014/main" id="{4212D9E8-5409-4FC3-BB58-7257C4D4DF65}"/>
              </a:ext>
            </a:extLst>
          </p:cNvPr>
          <p:cNvSpPr/>
          <p:nvPr/>
        </p:nvSpPr>
        <p:spPr>
          <a:xfrm>
            <a:off x="7983600" y="5663604"/>
            <a:ext cx="826573" cy="3693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5" name="CuadroTexto 34">
            <a:extLst>
              <a:ext uri="{FF2B5EF4-FFF2-40B4-BE49-F238E27FC236}">
                <a16:creationId xmlns:a16="http://schemas.microsoft.com/office/drawing/2014/main" id="{0AF20C87-55EA-4C88-A859-E0E2DDB329C3}"/>
              </a:ext>
            </a:extLst>
          </p:cNvPr>
          <p:cNvSpPr txBox="1"/>
          <p:nvPr/>
        </p:nvSpPr>
        <p:spPr>
          <a:xfrm>
            <a:off x="7998648" y="6048133"/>
            <a:ext cx="824687" cy="430887"/>
          </a:xfrm>
          <a:prstGeom prst="rect">
            <a:avLst/>
          </a:prstGeom>
          <a:noFill/>
          <a:ln>
            <a:noFill/>
          </a:ln>
        </p:spPr>
        <p:txBody>
          <a:bodyPr wrap="square" rtlCol="0">
            <a:spAutoFit/>
          </a:bodyPr>
          <a:lstStyle/>
          <a:p>
            <a:pPr algn="ctr"/>
            <a:r>
              <a:rPr lang="es-MX" sz="1100" dirty="0"/>
              <a:t>Procesos de usuario</a:t>
            </a:r>
          </a:p>
        </p:txBody>
      </p:sp>
      <p:sp>
        <p:nvSpPr>
          <p:cNvPr id="36" name="CuadroTexto 35">
            <a:extLst>
              <a:ext uri="{FF2B5EF4-FFF2-40B4-BE49-F238E27FC236}">
                <a16:creationId xmlns:a16="http://schemas.microsoft.com/office/drawing/2014/main" id="{F481C0D1-008B-4984-91C8-7F7CDF9176FB}"/>
              </a:ext>
            </a:extLst>
          </p:cNvPr>
          <p:cNvSpPr txBox="1"/>
          <p:nvPr/>
        </p:nvSpPr>
        <p:spPr>
          <a:xfrm>
            <a:off x="8824279" y="6032936"/>
            <a:ext cx="811526" cy="459836"/>
          </a:xfrm>
          <a:prstGeom prst="rect">
            <a:avLst/>
          </a:prstGeom>
          <a:noFill/>
          <a:ln>
            <a:solidFill>
              <a:schemeClr val="tx1"/>
            </a:solidFill>
          </a:ln>
        </p:spPr>
        <p:txBody>
          <a:bodyPr wrap="square" rtlCol="0">
            <a:spAutoFit/>
          </a:bodyPr>
          <a:lstStyle/>
          <a:p>
            <a:pPr algn="ctr"/>
            <a:r>
              <a:rPr lang="es-MX" sz="1200" dirty="0"/>
              <a:t>Proceso agente</a:t>
            </a:r>
          </a:p>
        </p:txBody>
      </p:sp>
      <p:sp>
        <p:nvSpPr>
          <p:cNvPr id="37" name="Rectángulo 36">
            <a:extLst>
              <a:ext uri="{FF2B5EF4-FFF2-40B4-BE49-F238E27FC236}">
                <a16:creationId xmlns:a16="http://schemas.microsoft.com/office/drawing/2014/main" id="{F9FDABA1-7826-4A38-8562-2D163298E52A}"/>
              </a:ext>
            </a:extLst>
          </p:cNvPr>
          <p:cNvSpPr/>
          <p:nvPr/>
        </p:nvSpPr>
        <p:spPr>
          <a:xfrm>
            <a:off x="7976076" y="6033660"/>
            <a:ext cx="847259" cy="45983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8" name="CuadroTexto 37">
            <a:extLst>
              <a:ext uri="{FF2B5EF4-FFF2-40B4-BE49-F238E27FC236}">
                <a16:creationId xmlns:a16="http://schemas.microsoft.com/office/drawing/2014/main" id="{21FB2B8A-91D2-4CB9-94BC-DECB9D288C8A}"/>
              </a:ext>
            </a:extLst>
          </p:cNvPr>
          <p:cNvSpPr txBox="1"/>
          <p:nvPr/>
        </p:nvSpPr>
        <p:spPr>
          <a:xfrm>
            <a:off x="5434799" y="5645594"/>
            <a:ext cx="1632385" cy="369332"/>
          </a:xfrm>
          <a:prstGeom prst="rect">
            <a:avLst/>
          </a:prstGeom>
          <a:noFill/>
          <a:ln>
            <a:solidFill>
              <a:schemeClr val="tx1"/>
            </a:solidFill>
          </a:ln>
        </p:spPr>
        <p:txBody>
          <a:bodyPr wrap="square" rtlCol="0">
            <a:spAutoFit/>
          </a:bodyPr>
          <a:lstStyle/>
          <a:p>
            <a:pPr algn="ctr"/>
            <a:r>
              <a:rPr lang="es-MX" dirty="0"/>
              <a:t>SNMP</a:t>
            </a:r>
          </a:p>
        </p:txBody>
      </p:sp>
      <p:sp>
        <p:nvSpPr>
          <p:cNvPr id="39" name="CuadroTexto 38">
            <a:extLst>
              <a:ext uri="{FF2B5EF4-FFF2-40B4-BE49-F238E27FC236}">
                <a16:creationId xmlns:a16="http://schemas.microsoft.com/office/drawing/2014/main" id="{E93931CD-32AD-49B7-AC80-F593438E2376}"/>
              </a:ext>
            </a:extLst>
          </p:cNvPr>
          <p:cNvSpPr txBox="1"/>
          <p:nvPr/>
        </p:nvSpPr>
        <p:spPr>
          <a:xfrm>
            <a:off x="5422023" y="5268623"/>
            <a:ext cx="1645162" cy="369332"/>
          </a:xfrm>
          <a:prstGeom prst="rect">
            <a:avLst/>
          </a:prstGeom>
          <a:noFill/>
          <a:ln>
            <a:solidFill>
              <a:schemeClr val="tx1"/>
            </a:solidFill>
          </a:ln>
        </p:spPr>
        <p:txBody>
          <a:bodyPr wrap="square" rtlCol="0">
            <a:spAutoFit/>
          </a:bodyPr>
          <a:lstStyle/>
          <a:p>
            <a:pPr algn="ctr"/>
            <a:r>
              <a:rPr lang="es-MX" dirty="0"/>
              <a:t>UDP</a:t>
            </a:r>
          </a:p>
        </p:txBody>
      </p:sp>
      <p:sp useBgFill="1">
        <p:nvSpPr>
          <p:cNvPr id="40" name="CuadroTexto 39">
            <a:extLst>
              <a:ext uri="{FF2B5EF4-FFF2-40B4-BE49-F238E27FC236}">
                <a16:creationId xmlns:a16="http://schemas.microsoft.com/office/drawing/2014/main" id="{D16CC621-6D60-4FF3-ABC0-31AF7F3F18D9}"/>
              </a:ext>
            </a:extLst>
          </p:cNvPr>
          <p:cNvSpPr txBox="1"/>
          <p:nvPr/>
        </p:nvSpPr>
        <p:spPr>
          <a:xfrm>
            <a:off x="5422023" y="4899291"/>
            <a:ext cx="1645161" cy="369332"/>
          </a:xfrm>
          <a:prstGeom prst="rect">
            <a:avLst/>
          </a:prstGeom>
          <a:ln>
            <a:solidFill>
              <a:schemeClr val="tx1"/>
            </a:solidFill>
          </a:ln>
        </p:spPr>
        <p:txBody>
          <a:bodyPr wrap="square" rtlCol="0">
            <a:spAutoFit/>
          </a:bodyPr>
          <a:lstStyle/>
          <a:p>
            <a:pPr algn="ctr"/>
            <a:r>
              <a:rPr lang="es-MX" dirty="0"/>
              <a:t>IP</a:t>
            </a:r>
          </a:p>
        </p:txBody>
      </p:sp>
      <p:sp>
        <p:nvSpPr>
          <p:cNvPr id="42" name="CuadroTexto 41">
            <a:extLst>
              <a:ext uri="{FF2B5EF4-FFF2-40B4-BE49-F238E27FC236}">
                <a16:creationId xmlns:a16="http://schemas.microsoft.com/office/drawing/2014/main" id="{5E430BDD-F10F-49AD-923F-F5C2BB22BDAF}"/>
              </a:ext>
            </a:extLst>
          </p:cNvPr>
          <p:cNvSpPr txBox="1"/>
          <p:nvPr/>
        </p:nvSpPr>
        <p:spPr>
          <a:xfrm>
            <a:off x="8202019" y="2340668"/>
            <a:ext cx="1266244" cy="369332"/>
          </a:xfrm>
          <a:prstGeom prst="rect">
            <a:avLst/>
          </a:prstGeom>
          <a:noFill/>
        </p:spPr>
        <p:txBody>
          <a:bodyPr wrap="none" rtlCol="0">
            <a:spAutoFit/>
          </a:bodyPr>
          <a:lstStyle/>
          <a:p>
            <a:r>
              <a:rPr lang="es-MX" dirty="0"/>
              <a:t>MIB central</a:t>
            </a:r>
          </a:p>
        </p:txBody>
      </p:sp>
      <p:cxnSp>
        <p:nvCxnSpPr>
          <p:cNvPr id="44" name="Conector recto 43">
            <a:extLst>
              <a:ext uri="{FF2B5EF4-FFF2-40B4-BE49-F238E27FC236}">
                <a16:creationId xmlns:a16="http://schemas.microsoft.com/office/drawing/2014/main" id="{8FB2A66D-E602-4576-98A0-A0BBA48DFFC6}"/>
              </a:ext>
            </a:extLst>
          </p:cNvPr>
          <p:cNvCxnSpPr>
            <a:stCxn id="2" idx="3"/>
            <a:endCxn id="9" idx="2"/>
          </p:cNvCxnSpPr>
          <p:nvPr/>
        </p:nvCxnSpPr>
        <p:spPr>
          <a:xfrm>
            <a:off x="7113209" y="1597686"/>
            <a:ext cx="125837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CuadroTexto 46">
            <a:extLst>
              <a:ext uri="{FF2B5EF4-FFF2-40B4-BE49-F238E27FC236}">
                <a16:creationId xmlns:a16="http://schemas.microsoft.com/office/drawing/2014/main" id="{9CB71509-C70A-48CD-9B91-7B0AD2B82AEF}"/>
              </a:ext>
            </a:extLst>
          </p:cNvPr>
          <p:cNvSpPr txBox="1"/>
          <p:nvPr/>
        </p:nvSpPr>
        <p:spPr>
          <a:xfrm>
            <a:off x="2568707" y="1264530"/>
            <a:ext cx="1523695" cy="646331"/>
          </a:xfrm>
          <a:prstGeom prst="rect">
            <a:avLst/>
          </a:prstGeom>
          <a:noFill/>
        </p:spPr>
        <p:txBody>
          <a:bodyPr wrap="square" rtlCol="0">
            <a:spAutoFit/>
          </a:bodyPr>
          <a:lstStyle/>
          <a:p>
            <a:pPr algn="r"/>
            <a:r>
              <a:rPr lang="es-MX" dirty="0"/>
              <a:t>Administrador de la red</a:t>
            </a:r>
          </a:p>
        </p:txBody>
      </p:sp>
      <p:cxnSp>
        <p:nvCxnSpPr>
          <p:cNvPr id="49" name="Conector recto de flecha 48">
            <a:extLst>
              <a:ext uri="{FF2B5EF4-FFF2-40B4-BE49-F238E27FC236}">
                <a16:creationId xmlns:a16="http://schemas.microsoft.com/office/drawing/2014/main" id="{56552C64-0C98-4293-9D2D-7AFF24BB64AD}"/>
              </a:ext>
            </a:extLst>
          </p:cNvPr>
          <p:cNvCxnSpPr>
            <a:cxnSpLocks/>
            <a:stCxn id="47" idx="3"/>
            <a:endCxn id="2" idx="1"/>
          </p:cNvCxnSpPr>
          <p:nvPr/>
        </p:nvCxnSpPr>
        <p:spPr>
          <a:xfrm>
            <a:off x="4092402" y="1587696"/>
            <a:ext cx="1388422" cy="9990"/>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5" name="Conector recto 54">
            <a:extLst>
              <a:ext uri="{FF2B5EF4-FFF2-40B4-BE49-F238E27FC236}">
                <a16:creationId xmlns:a16="http://schemas.microsoft.com/office/drawing/2014/main" id="{579DD60E-EA82-40ED-8F31-FA3C18286FD9}"/>
              </a:ext>
            </a:extLst>
          </p:cNvPr>
          <p:cNvCxnSpPr>
            <a:cxnSpLocks/>
            <a:stCxn id="8" idx="2"/>
            <a:endCxn id="10" idx="0"/>
          </p:cNvCxnSpPr>
          <p:nvPr/>
        </p:nvCxnSpPr>
        <p:spPr>
          <a:xfrm flipH="1">
            <a:off x="6297016" y="3320048"/>
            <a:ext cx="1" cy="19247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Conector recto 58">
            <a:extLst>
              <a:ext uri="{FF2B5EF4-FFF2-40B4-BE49-F238E27FC236}">
                <a16:creationId xmlns:a16="http://schemas.microsoft.com/office/drawing/2014/main" id="{E6937753-B721-4652-9700-17EB6B2D9572}"/>
              </a:ext>
            </a:extLst>
          </p:cNvPr>
          <p:cNvCxnSpPr>
            <a:cxnSpLocks/>
            <a:endCxn id="30" idx="0"/>
          </p:cNvCxnSpPr>
          <p:nvPr/>
        </p:nvCxnSpPr>
        <p:spPr>
          <a:xfrm>
            <a:off x="8806883" y="4136642"/>
            <a:ext cx="0" cy="36189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Conector recto 61">
            <a:extLst>
              <a:ext uri="{FF2B5EF4-FFF2-40B4-BE49-F238E27FC236}">
                <a16:creationId xmlns:a16="http://schemas.microsoft.com/office/drawing/2014/main" id="{1A84841B-515A-4B50-98EE-941767835A06}"/>
              </a:ext>
            </a:extLst>
          </p:cNvPr>
          <p:cNvCxnSpPr>
            <a:cxnSpLocks/>
          </p:cNvCxnSpPr>
          <p:nvPr/>
        </p:nvCxnSpPr>
        <p:spPr>
          <a:xfrm>
            <a:off x="6286471" y="4168061"/>
            <a:ext cx="0" cy="36189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Conector recto 62">
            <a:extLst>
              <a:ext uri="{FF2B5EF4-FFF2-40B4-BE49-F238E27FC236}">
                <a16:creationId xmlns:a16="http://schemas.microsoft.com/office/drawing/2014/main" id="{41D945A7-24B1-403B-8965-635B2F30AABE}"/>
              </a:ext>
            </a:extLst>
          </p:cNvPr>
          <p:cNvCxnSpPr>
            <a:cxnSpLocks/>
          </p:cNvCxnSpPr>
          <p:nvPr/>
        </p:nvCxnSpPr>
        <p:spPr>
          <a:xfrm>
            <a:off x="3779395" y="4136642"/>
            <a:ext cx="0" cy="36189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Rectángulo 63">
            <a:extLst>
              <a:ext uri="{FF2B5EF4-FFF2-40B4-BE49-F238E27FC236}">
                <a16:creationId xmlns:a16="http://schemas.microsoft.com/office/drawing/2014/main" id="{ADCDC258-0D74-4844-B4C9-B3FCF0CFB4AB}"/>
              </a:ext>
            </a:extLst>
          </p:cNvPr>
          <p:cNvSpPr/>
          <p:nvPr/>
        </p:nvSpPr>
        <p:spPr>
          <a:xfrm>
            <a:off x="2568707" y="3334521"/>
            <a:ext cx="7373573" cy="1934102"/>
          </a:xfrm>
          <a:prstGeom prst="rect">
            <a:avLst/>
          </a:prstGeom>
          <a:solidFill>
            <a:schemeClr val="accent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65" name="CuadroTexto 64">
            <a:extLst>
              <a:ext uri="{FF2B5EF4-FFF2-40B4-BE49-F238E27FC236}">
                <a16:creationId xmlns:a16="http://schemas.microsoft.com/office/drawing/2014/main" id="{F38C5C2E-57A7-4FB1-B460-2D027F6B958E}"/>
              </a:ext>
            </a:extLst>
          </p:cNvPr>
          <p:cNvSpPr txBox="1"/>
          <p:nvPr/>
        </p:nvSpPr>
        <p:spPr>
          <a:xfrm>
            <a:off x="2568707" y="3272355"/>
            <a:ext cx="1620508" cy="307777"/>
          </a:xfrm>
          <a:prstGeom prst="rect">
            <a:avLst/>
          </a:prstGeom>
          <a:noFill/>
        </p:spPr>
        <p:txBody>
          <a:bodyPr wrap="none" rtlCol="0">
            <a:spAutoFit/>
          </a:bodyPr>
          <a:lstStyle/>
          <a:p>
            <a:r>
              <a:rPr lang="es-MX" sz="1400" dirty="0"/>
              <a:t>Entorno gestionado</a:t>
            </a:r>
          </a:p>
        </p:txBody>
      </p:sp>
      <p:sp>
        <p:nvSpPr>
          <p:cNvPr id="66" name="Rectángulo 65">
            <a:extLst>
              <a:ext uri="{FF2B5EF4-FFF2-40B4-BE49-F238E27FC236}">
                <a16:creationId xmlns:a16="http://schemas.microsoft.com/office/drawing/2014/main" id="{0D7BC409-9A09-496D-B940-647BCF6AE8B4}"/>
              </a:ext>
            </a:extLst>
          </p:cNvPr>
          <p:cNvSpPr/>
          <p:nvPr/>
        </p:nvSpPr>
        <p:spPr>
          <a:xfrm>
            <a:off x="2568707" y="5264175"/>
            <a:ext cx="1253779" cy="1441426"/>
          </a:xfrm>
          <a:prstGeom prst="rect">
            <a:avLst/>
          </a:prstGeom>
          <a:solidFill>
            <a:schemeClr val="accent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67" name="Rectángulo 66">
            <a:extLst>
              <a:ext uri="{FF2B5EF4-FFF2-40B4-BE49-F238E27FC236}">
                <a16:creationId xmlns:a16="http://schemas.microsoft.com/office/drawing/2014/main" id="{1D7EAFA6-1FC0-4C23-A9DA-1BE2E4C2FE31}"/>
              </a:ext>
            </a:extLst>
          </p:cNvPr>
          <p:cNvSpPr/>
          <p:nvPr/>
        </p:nvSpPr>
        <p:spPr>
          <a:xfrm>
            <a:off x="8831619" y="5271435"/>
            <a:ext cx="1110662" cy="1387201"/>
          </a:xfrm>
          <a:prstGeom prst="rect">
            <a:avLst/>
          </a:prstGeom>
          <a:solidFill>
            <a:schemeClr val="accent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68" name="CuadroTexto 67">
            <a:extLst>
              <a:ext uri="{FF2B5EF4-FFF2-40B4-BE49-F238E27FC236}">
                <a16:creationId xmlns:a16="http://schemas.microsoft.com/office/drawing/2014/main" id="{FFBFF54C-FDD0-4865-9720-84F8FE98EF01}"/>
              </a:ext>
            </a:extLst>
          </p:cNvPr>
          <p:cNvSpPr txBox="1"/>
          <p:nvPr/>
        </p:nvSpPr>
        <p:spPr>
          <a:xfrm>
            <a:off x="3873806" y="4164390"/>
            <a:ext cx="614912" cy="369332"/>
          </a:xfrm>
          <a:prstGeom prst="rect">
            <a:avLst/>
          </a:prstGeom>
          <a:noFill/>
        </p:spPr>
        <p:txBody>
          <a:bodyPr wrap="none" rtlCol="0">
            <a:spAutoFit/>
          </a:bodyPr>
          <a:lstStyle/>
          <a:p>
            <a:r>
              <a:rPr lang="es-MX" dirty="0"/>
              <a:t>Host</a:t>
            </a:r>
          </a:p>
        </p:txBody>
      </p:sp>
      <p:sp>
        <p:nvSpPr>
          <p:cNvPr id="70" name="CuadroTexto 69">
            <a:extLst>
              <a:ext uri="{FF2B5EF4-FFF2-40B4-BE49-F238E27FC236}">
                <a16:creationId xmlns:a16="http://schemas.microsoft.com/office/drawing/2014/main" id="{00BD3E18-7AF8-42FE-BC87-979EB946D761}"/>
              </a:ext>
            </a:extLst>
          </p:cNvPr>
          <p:cNvSpPr txBox="1"/>
          <p:nvPr/>
        </p:nvSpPr>
        <p:spPr>
          <a:xfrm>
            <a:off x="9032482" y="4139454"/>
            <a:ext cx="614912" cy="369332"/>
          </a:xfrm>
          <a:prstGeom prst="rect">
            <a:avLst/>
          </a:prstGeom>
          <a:noFill/>
        </p:spPr>
        <p:txBody>
          <a:bodyPr wrap="none" rtlCol="0">
            <a:spAutoFit/>
          </a:bodyPr>
          <a:lstStyle/>
          <a:p>
            <a:r>
              <a:rPr lang="es-MX" dirty="0"/>
              <a:t>Host</a:t>
            </a:r>
          </a:p>
        </p:txBody>
      </p:sp>
      <p:sp>
        <p:nvSpPr>
          <p:cNvPr id="71" name="CuadroTexto 70">
            <a:extLst>
              <a:ext uri="{FF2B5EF4-FFF2-40B4-BE49-F238E27FC236}">
                <a16:creationId xmlns:a16="http://schemas.microsoft.com/office/drawing/2014/main" id="{9B8CB422-7353-4005-A10B-CA25E7F2A824}"/>
              </a:ext>
            </a:extLst>
          </p:cNvPr>
          <p:cNvSpPr txBox="1"/>
          <p:nvPr/>
        </p:nvSpPr>
        <p:spPr>
          <a:xfrm>
            <a:off x="6317375" y="4198808"/>
            <a:ext cx="818622" cy="369332"/>
          </a:xfrm>
          <a:prstGeom prst="rect">
            <a:avLst/>
          </a:prstGeom>
          <a:noFill/>
        </p:spPr>
        <p:txBody>
          <a:bodyPr wrap="none" rtlCol="0">
            <a:spAutoFit/>
          </a:bodyPr>
          <a:lstStyle/>
          <a:p>
            <a:r>
              <a:rPr lang="es-MX" dirty="0" err="1"/>
              <a:t>Router</a:t>
            </a:r>
            <a:endParaRPr lang="es-MX" dirty="0"/>
          </a:p>
        </p:txBody>
      </p:sp>
    </p:spTree>
    <p:extLst>
      <p:ext uri="{BB962C8B-B14F-4D97-AF65-F5344CB8AC3E}">
        <p14:creationId xmlns:p14="http://schemas.microsoft.com/office/powerpoint/2010/main" val="222522775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0F44C0-08F8-48E2-82DC-A6516929F45F}"/>
              </a:ext>
            </a:extLst>
          </p:cNvPr>
          <p:cNvSpPr>
            <a:spLocks noGrp="1"/>
          </p:cNvSpPr>
          <p:nvPr>
            <p:ph type="title"/>
          </p:nvPr>
        </p:nvSpPr>
        <p:spPr/>
        <p:txBody>
          <a:bodyPr/>
          <a:lstStyle/>
          <a:p>
            <a:r>
              <a:rPr lang="es-MX" dirty="0"/>
              <a:t>MIB</a:t>
            </a:r>
          </a:p>
        </p:txBody>
      </p:sp>
      <p:sp>
        <p:nvSpPr>
          <p:cNvPr id="3" name="Marcador de contenido 2">
            <a:extLst>
              <a:ext uri="{FF2B5EF4-FFF2-40B4-BE49-F238E27FC236}">
                <a16:creationId xmlns:a16="http://schemas.microsoft.com/office/drawing/2014/main" id="{4E2E78F1-7583-4BB4-A4E4-E77AB2E28A47}"/>
              </a:ext>
            </a:extLst>
          </p:cNvPr>
          <p:cNvSpPr>
            <a:spLocks noGrp="1"/>
          </p:cNvSpPr>
          <p:nvPr>
            <p:ph idx="1"/>
          </p:nvPr>
        </p:nvSpPr>
        <p:spPr/>
        <p:txBody>
          <a:bodyPr/>
          <a:lstStyle/>
          <a:p>
            <a:r>
              <a:rPr lang="es-MX" dirty="0"/>
              <a:t>Almacena una serie de valores relacionados con los elementos gestionados. Cada recurso gestionado se representa por un </a:t>
            </a:r>
            <a:r>
              <a:rPr lang="es-MX" b="1" dirty="0"/>
              <a:t>objeto</a:t>
            </a:r>
            <a:r>
              <a:rPr lang="es-MX" dirty="0"/>
              <a:t>.</a:t>
            </a:r>
          </a:p>
        </p:txBody>
      </p:sp>
    </p:spTree>
    <p:extLst>
      <p:ext uri="{BB962C8B-B14F-4D97-AF65-F5344CB8AC3E}">
        <p14:creationId xmlns:p14="http://schemas.microsoft.com/office/powerpoint/2010/main" val="230570877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340357-C5A9-49B0-8225-620647F7EA9C}"/>
              </a:ext>
            </a:extLst>
          </p:cNvPr>
          <p:cNvSpPr>
            <a:spLocks noGrp="1"/>
          </p:cNvSpPr>
          <p:nvPr>
            <p:ph type="title"/>
          </p:nvPr>
        </p:nvSpPr>
        <p:spPr/>
        <p:txBody>
          <a:bodyPr/>
          <a:lstStyle/>
          <a:p>
            <a:r>
              <a:rPr lang="es-MX" dirty="0"/>
              <a:t>El MIB debe cumplir</a:t>
            </a:r>
          </a:p>
        </p:txBody>
      </p:sp>
      <p:sp>
        <p:nvSpPr>
          <p:cNvPr id="3" name="Marcador de contenido 2">
            <a:extLst>
              <a:ext uri="{FF2B5EF4-FFF2-40B4-BE49-F238E27FC236}">
                <a16:creationId xmlns:a16="http://schemas.microsoft.com/office/drawing/2014/main" id="{B450BA95-ED0D-4EFF-9F07-8F79C57F3015}"/>
              </a:ext>
            </a:extLst>
          </p:cNvPr>
          <p:cNvSpPr>
            <a:spLocks noGrp="1"/>
          </p:cNvSpPr>
          <p:nvPr>
            <p:ph idx="1"/>
          </p:nvPr>
        </p:nvSpPr>
        <p:spPr/>
        <p:txBody>
          <a:bodyPr>
            <a:normAutofit/>
          </a:bodyPr>
          <a:lstStyle/>
          <a:p>
            <a:r>
              <a:rPr lang="es-MX" dirty="0"/>
              <a:t>El objeto u objetos usados para representar un recurso concreto deben ser los mismos en cada nodo (</a:t>
            </a:r>
            <a:r>
              <a:rPr lang="es-MX" dirty="0" err="1"/>
              <a:t>p.e</a:t>
            </a:r>
            <a:r>
              <a:rPr lang="es-MX" dirty="0"/>
              <a:t>., el número de conexiones TCP abiertas durante un período de tiempo está formado por sesione activas y pasivas.</a:t>
            </a:r>
          </a:p>
          <a:p>
            <a:r>
              <a:rPr lang="es-MX" dirty="0"/>
              <a:t>Guardando dos de los tres posibles valores (sesiones activas, pasivas o totales) podemos obtener el tercero. Pero si almacenamos en cada nodo dos distintos, es difícil diseñar un protocolo simple para acceder a esa información).</a:t>
            </a:r>
          </a:p>
        </p:txBody>
      </p:sp>
    </p:spTree>
    <p:extLst>
      <p:ext uri="{BB962C8B-B14F-4D97-AF65-F5344CB8AC3E}">
        <p14:creationId xmlns:p14="http://schemas.microsoft.com/office/powerpoint/2010/main" val="83945832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340357-C5A9-49B0-8225-620647F7EA9C}"/>
              </a:ext>
            </a:extLst>
          </p:cNvPr>
          <p:cNvSpPr>
            <a:spLocks noGrp="1"/>
          </p:cNvSpPr>
          <p:nvPr>
            <p:ph type="title"/>
          </p:nvPr>
        </p:nvSpPr>
        <p:spPr/>
        <p:txBody>
          <a:bodyPr/>
          <a:lstStyle/>
          <a:p>
            <a:r>
              <a:rPr lang="es-MX" dirty="0"/>
              <a:t>El MIB debe cumplir</a:t>
            </a:r>
          </a:p>
        </p:txBody>
      </p:sp>
      <p:sp>
        <p:nvSpPr>
          <p:cNvPr id="3" name="Marcador de contenido 2">
            <a:extLst>
              <a:ext uri="{FF2B5EF4-FFF2-40B4-BE49-F238E27FC236}">
                <a16:creationId xmlns:a16="http://schemas.microsoft.com/office/drawing/2014/main" id="{B450BA95-ED0D-4EFF-9F07-8F79C57F3015}"/>
              </a:ext>
            </a:extLst>
          </p:cNvPr>
          <p:cNvSpPr>
            <a:spLocks noGrp="1"/>
          </p:cNvSpPr>
          <p:nvPr>
            <p:ph idx="1"/>
          </p:nvPr>
        </p:nvSpPr>
        <p:spPr/>
        <p:txBody>
          <a:bodyPr>
            <a:normAutofit/>
          </a:bodyPr>
          <a:lstStyle/>
          <a:p>
            <a:r>
              <a:rPr lang="es-MX" dirty="0"/>
              <a:t>Se debe utilizar un esquema común de representación de la información para permitir la inter-operatividad. Esto se consigue en SNMP mediante la definición SMI (</a:t>
            </a:r>
            <a:r>
              <a:rPr lang="es-MX" dirty="0" err="1"/>
              <a:t>structure</a:t>
            </a:r>
            <a:r>
              <a:rPr lang="es-MX" dirty="0"/>
              <a:t> </a:t>
            </a:r>
            <a:r>
              <a:rPr lang="es-MX" dirty="0" err="1"/>
              <a:t>of</a:t>
            </a:r>
            <a:r>
              <a:rPr lang="es-MX" dirty="0"/>
              <a:t> </a:t>
            </a:r>
            <a:r>
              <a:rPr lang="es-MX" dirty="0" err="1"/>
              <a:t>management</a:t>
            </a:r>
            <a:r>
              <a:rPr lang="es-MX" dirty="0"/>
              <a:t> información, RFC 1155).</a:t>
            </a:r>
          </a:p>
        </p:txBody>
      </p:sp>
    </p:spTree>
    <p:extLst>
      <p:ext uri="{BB962C8B-B14F-4D97-AF65-F5344CB8AC3E}">
        <p14:creationId xmlns:p14="http://schemas.microsoft.com/office/powerpoint/2010/main" val="60227557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52F42A-C66B-468B-9B13-34479B38ACB4}"/>
              </a:ext>
            </a:extLst>
          </p:cNvPr>
          <p:cNvSpPr>
            <a:spLocks noGrp="1"/>
          </p:cNvSpPr>
          <p:nvPr>
            <p:ph type="title"/>
          </p:nvPr>
        </p:nvSpPr>
        <p:spPr/>
        <p:txBody>
          <a:bodyPr/>
          <a:lstStyle/>
          <a:p>
            <a:r>
              <a:rPr lang="es-MX" dirty="0"/>
              <a:t>Estructura de la MIB (SMI)</a:t>
            </a:r>
          </a:p>
        </p:txBody>
      </p:sp>
      <p:sp>
        <p:nvSpPr>
          <p:cNvPr id="3" name="Marcador de contenido 2">
            <a:extLst>
              <a:ext uri="{FF2B5EF4-FFF2-40B4-BE49-F238E27FC236}">
                <a16:creationId xmlns:a16="http://schemas.microsoft.com/office/drawing/2014/main" id="{A2499F82-10FC-4EBD-AE09-9EDEFD830B12}"/>
              </a:ext>
            </a:extLst>
          </p:cNvPr>
          <p:cNvSpPr>
            <a:spLocks noGrp="1"/>
          </p:cNvSpPr>
          <p:nvPr>
            <p:ph idx="1"/>
          </p:nvPr>
        </p:nvSpPr>
        <p:spPr/>
        <p:txBody>
          <a:bodyPr>
            <a:normAutofit/>
          </a:bodyPr>
          <a:lstStyle/>
          <a:p>
            <a:r>
              <a:rPr lang="es-MX" dirty="0"/>
              <a:t>Identifica los tipos de datos que se pueden utilizar y cómo los recursos se representan y nombran en la MIB.</a:t>
            </a:r>
          </a:p>
          <a:p>
            <a:r>
              <a:rPr lang="es-MX" dirty="0"/>
              <a:t>La filosofía de SMI es:</a:t>
            </a:r>
          </a:p>
          <a:p>
            <a:pPr lvl="1"/>
            <a:r>
              <a:rPr lang="es-MX" b="1" dirty="0"/>
              <a:t>Simplicidad</a:t>
            </a:r>
            <a:r>
              <a:rPr lang="es-MX" dirty="0"/>
              <a:t>: sólo tipos de datos simples: escalares y </a:t>
            </a:r>
            <a:r>
              <a:rPr lang="es-MX" dirty="0" err="1"/>
              <a:t>arrays</a:t>
            </a:r>
            <a:r>
              <a:rPr lang="es-MX" dirty="0"/>
              <a:t> de dos dimensiones de escalares. El protocolo sólo puede acceder a escalares, incluyendo elementos individuales de una tabla.</a:t>
            </a:r>
          </a:p>
          <a:p>
            <a:pPr lvl="1"/>
            <a:r>
              <a:rPr lang="es-MX" b="1" dirty="0"/>
              <a:t>Posibilidad de extensión</a:t>
            </a:r>
            <a:r>
              <a:rPr lang="es-MX" dirty="0"/>
              <a:t>: para poder introducir nuevos objetos, dependientes o independientes del fabricante. La introducción de objetos dependientes del fabricante afectará a la inter-operatividad.</a:t>
            </a:r>
          </a:p>
        </p:txBody>
      </p:sp>
    </p:spTree>
    <p:extLst>
      <p:ext uri="{BB962C8B-B14F-4D97-AF65-F5344CB8AC3E}">
        <p14:creationId xmlns:p14="http://schemas.microsoft.com/office/powerpoint/2010/main" val="85249148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52F42A-C66B-468B-9B13-34479B38ACB4}"/>
              </a:ext>
            </a:extLst>
          </p:cNvPr>
          <p:cNvSpPr>
            <a:spLocks noGrp="1"/>
          </p:cNvSpPr>
          <p:nvPr>
            <p:ph type="title"/>
          </p:nvPr>
        </p:nvSpPr>
        <p:spPr/>
        <p:txBody>
          <a:bodyPr/>
          <a:lstStyle/>
          <a:p>
            <a:r>
              <a:rPr lang="es-MX" dirty="0"/>
              <a:t>Estructura de la MIB (SMI)</a:t>
            </a:r>
          </a:p>
        </p:txBody>
      </p:sp>
      <p:sp>
        <p:nvSpPr>
          <p:cNvPr id="3" name="Marcador de contenido 2">
            <a:extLst>
              <a:ext uri="{FF2B5EF4-FFF2-40B4-BE49-F238E27FC236}">
                <a16:creationId xmlns:a16="http://schemas.microsoft.com/office/drawing/2014/main" id="{A2499F82-10FC-4EBD-AE09-9EDEFD830B12}"/>
              </a:ext>
            </a:extLst>
          </p:cNvPr>
          <p:cNvSpPr>
            <a:spLocks noGrp="1"/>
          </p:cNvSpPr>
          <p:nvPr>
            <p:ph idx="1"/>
          </p:nvPr>
        </p:nvSpPr>
        <p:spPr/>
        <p:txBody>
          <a:bodyPr>
            <a:normAutofit/>
          </a:bodyPr>
          <a:lstStyle/>
          <a:p>
            <a:r>
              <a:rPr lang="es-MX" dirty="0"/>
              <a:t>El SMI define:</a:t>
            </a:r>
          </a:p>
          <a:p>
            <a:pPr lvl="1"/>
            <a:r>
              <a:rPr lang="es-MX" dirty="0"/>
              <a:t>La estructura de la MIB (en ASN.1).</a:t>
            </a:r>
          </a:p>
          <a:p>
            <a:pPr lvl="1"/>
            <a:r>
              <a:rPr lang="es-MX" dirty="0"/>
              <a:t>Sintaxis y tipos de valores para objetos individuales (en ASN.1).</a:t>
            </a:r>
          </a:p>
          <a:p>
            <a:pPr lvl="1"/>
            <a:r>
              <a:rPr lang="es-MX" dirty="0"/>
              <a:t>Codificación de los valores de los objetos (en ASN.1).</a:t>
            </a:r>
            <a:endParaRPr lang="es-MX" sz="2177" dirty="0"/>
          </a:p>
          <a:p>
            <a:r>
              <a:rPr lang="es-MX" sz="2177" dirty="0"/>
              <a:t>Cada tipo concreto de objeto tiene un identificador único que sirve para nombrarlo. Además como el valor asociado a cada identificador es jerárquico (una secuencia de enteros), dichos identificadores también definen la estructura de la MIB (es una estructura en forma de árbol).</a:t>
            </a:r>
          </a:p>
        </p:txBody>
      </p:sp>
    </p:spTree>
    <p:extLst>
      <p:ext uri="{BB962C8B-B14F-4D97-AF65-F5344CB8AC3E}">
        <p14:creationId xmlns:p14="http://schemas.microsoft.com/office/powerpoint/2010/main" val="2378711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a:t>Resolvers</a:t>
            </a:r>
            <a:endParaRPr lang="es-MX" dirty="0"/>
          </a:p>
        </p:txBody>
      </p:sp>
      <p:sp>
        <p:nvSpPr>
          <p:cNvPr id="3" name="Marcador de contenido 2"/>
          <p:cNvSpPr>
            <a:spLocks noGrp="1"/>
          </p:cNvSpPr>
          <p:nvPr>
            <p:ph idx="1"/>
          </p:nvPr>
        </p:nvSpPr>
        <p:spPr/>
        <p:txBody>
          <a:bodyPr/>
          <a:lstStyle/>
          <a:p>
            <a:r>
              <a:rPr lang="es-MX" dirty="0"/>
              <a:t>Son programas que hacen de intermediario entre los procesos cliente y toda la estructura de DNS.</a:t>
            </a:r>
          </a:p>
          <a:p>
            <a:r>
              <a:rPr lang="es-MX" dirty="0"/>
              <a:t>Un resolver debe poder acceder al menos a un servidor directamente, para obtener de él la información solicitada, en su defecto, obtener referencias a otros servidores a través de los cuales continuar la búsqueda.</a:t>
            </a:r>
          </a:p>
          <a:p>
            <a:r>
              <a:rPr lang="es-MX" dirty="0"/>
              <a:t>El resolver generalmente ofrece un conjunto de llamadas al sistema que permiten a cualquier proceso cliente realizar peticiones DNS</a:t>
            </a:r>
          </a:p>
        </p:txBody>
      </p:sp>
    </p:spTree>
    <p:extLst>
      <p:ext uri="{BB962C8B-B14F-4D97-AF65-F5344CB8AC3E}">
        <p14:creationId xmlns:p14="http://schemas.microsoft.com/office/powerpoint/2010/main" val="60587117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52F42A-C66B-468B-9B13-34479B38ACB4}"/>
              </a:ext>
            </a:extLst>
          </p:cNvPr>
          <p:cNvSpPr>
            <a:spLocks noGrp="1"/>
          </p:cNvSpPr>
          <p:nvPr>
            <p:ph type="title"/>
          </p:nvPr>
        </p:nvSpPr>
        <p:spPr/>
        <p:txBody>
          <a:bodyPr/>
          <a:lstStyle/>
          <a:p>
            <a:r>
              <a:rPr lang="es-MX" dirty="0"/>
              <a:t>Estructura de la MIB (SMI)</a:t>
            </a:r>
          </a:p>
        </p:txBody>
      </p:sp>
      <p:sp>
        <p:nvSpPr>
          <p:cNvPr id="3" name="Marcador de contenido 2">
            <a:extLst>
              <a:ext uri="{FF2B5EF4-FFF2-40B4-BE49-F238E27FC236}">
                <a16:creationId xmlns:a16="http://schemas.microsoft.com/office/drawing/2014/main" id="{A2499F82-10FC-4EBD-AE09-9EDEFD830B12}"/>
              </a:ext>
            </a:extLst>
          </p:cNvPr>
          <p:cNvSpPr>
            <a:spLocks noGrp="1"/>
          </p:cNvSpPr>
          <p:nvPr>
            <p:ph idx="1"/>
          </p:nvPr>
        </p:nvSpPr>
        <p:spPr/>
        <p:txBody>
          <a:bodyPr>
            <a:normAutofit/>
          </a:bodyPr>
          <a:lstStyle/>
          <a:p>
            <a:r>
              <a:rPr lang="es-MX" dirty="0"/>
              <a:t>Empezando por la raíz, existen tres nodos de primer nivel: </a:t>
            </a:r>
            <a:r>
              <a:rPr lang="es-MX" b="1" dirty="0" err="1"/>
              <a:t>iso</a:t>
            </a:r>
            <a:r>
              <a:rPr lang="es-MX" dirty="0"/>
              <a:t>, </a:t>
            </a:r>
            <a:r>
              <a:rPr lang="es-MX" b="1" dirty="0" err="1"/>
              <a:t>ccitt</a:t>
            </a:r>
            <a:r>
              <a:rPr lang="es-MX" b="1" dirty="0"/>
              <a:t> </a:t>
            </a:r>
            <a:r>
              <a:rPr lang="es-MX" dirty="0"/>
              <a:t>y </a:t>
            </a:r>
            <a:r>
              <a:rPr lang="es-MX" b="1" dirty="0" err="1"/>
              <a:t>join-iso-ccitt</a:t>
            </a:r>
            <a:r>
              <a:rPr lang="es-MX" dirty="0"/>
              <a:t>. Como ejemplo, bajo </a:t>
            </a:r>
            <a:r>
              <a:rPr lang="es-MX" b="1" dirty="0" err="1"/>
              <a:t>iso</a:t>
            </a:r>
            <a:r>
              <a:rPr lang="es-MX" dirty="0"/>
              <a:t>, un subárbol se reserva para uso de otras organizaciones, y una de ellas es el departamento de defensa de EEUU (</a:t>
            </a:r>
            <a:r>
              <a:rPr lang="es-MX" b="1" dirty="0" err="1"/>
              <a:t>dod</a:t>
            </a:r>
            <a:r>
              <a:rPr lang="es-MX" dirty="0"/>
              <a:t>). El RFC 1155 reserva un subárbol de </a:t>
            </a:r>
            <a:r>
              <a:rPr lang="es-MX" b="1" dirty="0" err="1"/>
              <a:t>dod</a:t>
            </a:r>
            <a:r>
              <a:rPr lang="es-MX" b="1" dirty="0"/>
              <a:t> </a:t>
            </a:r>
            <a:r>
              <a:rPr lang="es-MX" dirty="0"/>
              <a:t>para la Internet </a:t>
            </a:r>
            <a:r>
              <a:rPr lang="es-MX" dirty="0" err="1"/>
              <a:t>Activities</a:t>
            </a:r>
            <a:r>
              <a:rPr lang="es-MX" dirty="0"/>
              <a:t> </a:t>
            </a:r>
            <a:r>
              <a:rPr lang="es-MX" dirty="0" err="1"/>
              <a:t>Board</a:t>
            </a:r>
            <a:r>
              <a:rPr lang="es-MX" dirty="0"/>
              <a:t> (IAB) de la siguiente manera:</a:t>
            </a:r>
          </a:p>
          <a:p>
            <a:pPr lvl="1"/>
            <a:r>
              <a:rPr lang="fr-FR" dirty="0"/>
              <a:t>internet OBJECT IDENTIFIER ::= { iso </a:t>
            </a:r>
            <a:r>
              <a:rPr lang="fr-FR" dirty="0" err="1"/>
              <a:t>org</a:t>
            </a:r>
            <a:r>
              <a:rPr lang="fr-FR" dirty="0"/>
              <a:t>(3) </a:t>
            </a:r>
            <a:r>
              <a:rPr lang="fr-FR" dirty="0" err="1"/>
              <a:t>dod</a:t>
            </a:r>
            <a:r>
              <a:rPr lang="fr-FR" dirty="0"/>
              <a:t>(6) 1 }</a:t>
            </a:r>
          </a:p>
          <a:p>
            <a:r>
              <a:rPr lang="es-MX" dirty="0"/>
              <a:t>Es decir, el nodo </a:t>
            </a:r>
            <a:r>
              <a:rPr lang="es-MX" b="1" dirty="0"/>
              <a:t>internet </a:t>
            </a:r>
            <a:r>
              <a:rPr lang="es-MX" dirty="0"/>
              <a:t>tiene el valor de identificador de objeto </a:t>
            </a:r>
            <a:r>
              <a:rPr lang="es-MX" b="1" dirty="0"/>
              <a:t>1.3.6.1</a:t>
            </a:r>
            <a:r>
              <a:rPr lang="es-MX" dirty="0"/>
              <a:t>, que valdrá como prefijo para nodos a niveles más bajos del árbol</a:t>
            </a:r>
          </a:p>
        </p:txBody>
      </p:sp>
    </p:spTree>
    <p:extLst>
      <p:ext uri="{BB962C8B-B14F-4D97-AF65-F5344CB8AC3E}">
        <p14:creationId xmlns:p14="http://schemas.microsoft.com/office/powerpoint/2010/main" val="11879890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B44BFC-194D-42BC-AC42-FF25BCCD4EC3}"/>
              </a:ext>
            </a:extLst>
          </p:cNvPr>
          <p:cNvSpPr>
            <a:spLocks noGrp="1"/>
          </p:cNvSpPr>
          <p:nvPr>
            <p:ph type="title"/>
          </p:nvPr>
        </p:nvSpPr>
        <p:spPr/>
        <p:txBody>
          <a:bodyPr/>
          <a:lstStyle/>
          <a:p>
            <a:r>
              <a:rPr lang="es-MX" dirty="0"/>
              <a:t>Estructura de la MIB (SMI)</a:t>
            </a:r>
          </a:p>
        </p:txBody>
      </p:sp>
      <p:graphicFrame>
        <p:nvGraphicFramePr>
          <p:cNvPr id="3" name="Diagrama 2">
            <a:extLst>
              <a:ext uri="{FF2B5EF4-FFF2-40B4-BE49-F238E27FC236}">
                <a16:creationId xmlns:a16="http://schemas.microsoft.com/office/drawing/2014/main" id="{A8A59F36-D5A0-4186-87F7-20A85F3180FA}"/>
              </a:ext>
            </a:extLst>
          </p:cNvPr>
          <p:cNvGraphicFramePr/>
          <p:nvPr>
            <p:extLst>
              <p:ext uri="{D42A27DB-BD31-4B8C-83A1-F6EECF244321}">
                <p14:modId xmlns:p14="http://schemas.microsoft.com/office/powerpoint/2010/main" val="793504853"/>
              </p:ext>
            </p:extLst>
          </p:nvPr>
        </p:nvGraphicFramePr>
        <p:xfrm>
          <a:off x="595086" y="365125"/>
          <a:ext cx="10758714" cy="64928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CuadroTexto 5">
            <a:extLst>
              <a:ext uri="{FF2B5EF4-FFF2-40B4-BE49-F238E27FC236}">
                <a16:creationId xmlns:a16="http://schemas.microsoft.com/office/drawing/2014/main" id="{E83E39EA-8019-4CF3-96D3-8EA4D03957D1}"/>
              </a:ext>
            </a:extLst>
          </p:cNvPr>
          <p:cNvSpPr txBox="1"/>
          <p:nvPr/>
        </p:nvSpPr>
        <p:spPr>
          <a:xfrm>
            <a:off x="2902859" y="1908630"/>
            <a:ext cx="2772228" cy="646331"/>
          </a:xfrm>
          <a:prstGeom prst="rect">
            <a:avLst/>
          </a:prstGeom>
          <a:noFill/>
        </p:spPr>
        <p:txBody>
          <a:bodyPr wrap="square" rtlCol="0">
            <a:spAutoFit/>
          </a:bodyPr>
          <a:lstStyle/>
          <a:p>
            <a:pPr algn="r"/>
            <a:r>
              <a:rPr lang="es-MX" dirty="0"/>
              <a:t>Reservado para el directorio de OSI (X 500)</a:t>
            </a:r>
          </a:p>
        </p:txBody>
      </p:sp>
      <p:sp>
        <p:nvSpPr>
          <p:cNvPr id="7" name="CuadroTexto 6">
            <a:extLst>
              <a:ext uri="{FF2B5EF4-FFF2-40B4-BE49-F238E27FC236}">
                <a16:creationId xmlns:a16="http://schemas.microsoft.com/office/drawing/2014/main" id="{222C4318-B13B-4ACB-BD4D-2A3F5AF07B28}"/>
              </a:ext>
            </a:extLst>
          </p:cNvPr>
          <p:cNvSpPr txBox="1"/>
          <p:nvPr/>
        </p:nvSpPr>
        <p:spPr>
          <a:xfrm>
            <a:off x="2902859" y="2772903"/>
            <a:ext cx="2409371" cy="646331"/>
          </a:xfrm>
          <a:prstGeom prst="rect">
            <a:avLst/>
          </a:prstGeom>
          <a:noFill/>
        </p:spPr>
        <p:txBody>
          <a:bodyPr wrap="square" rtlCol="0">
            <a:spAutoFit/>
          </a:bodyPr>
          <a:lstStyle/>
          <a:p>
            <a:pPr algn="r"/>
            <a:r>
              <a:rPr lang="es-MX" dirty="0"/>
              <a:t>Objeto de documentos aprobados por el IAB</a:t>
            </a:r>
          </a:p>
        </p:txBody>
      </p:sp>
      <p:sp>
        <p:nvSpPr>
          <p:cNvPr id="8" name="CuadroTexto 7">
            <a:extLst>
              <a:ext uri="{FF2B5EF4-FFF2-40B4-BE49-F238E27FC236}">
                <a16:creationId xmlns:a16="http://schemas.microsoft.com/office/drawing/2014/main" id="{D75AC460-B31D-4E5A-9784-FEED446902CA}"/>
              </a:ext>
            </a:extLst>
          </p:cNvPr>
          <p:cNvSpPr txBox="1"/>
          <p:nvPr/>
        </p:nvSpPr>
        <p:spPr>
          <a:xfrm>
            <a:off x="2902859" y="4920342"/>
            <a:ext cx="2554512" cy="646331"/>
          </a:xfrm>
          <a:prstGeom prst="rect">
            <a:avLst/>
          </a:prstGeom>
          <a:noFill/>
        </p:spPr>
        <p:txBody>
          <a:bodyPr wrap="square" rtlCol="0">
            <a:spAutoFit/>
          </a:bodyPr>
          <a:lstStyle/>
          <a:p>
            <a:pPr algn="r"/>
            <a:r>
              <a:rPr lang="es-MX" dirty="0"/>
              <a:t>Objetos de experimentos de internet</a:t>
            </a:r>
          </a:p>
        </p:txBody>
      </p:sp>
      <p:sp>
        <p:nvSpPr>
          <p:cNvPr id="9" name="CuadroTexto 8">
            <a:extLst>
              <a:ext uri="{FF2B5EF4-FFF2-40B4-BE49-F238E27FC236}">
                <a16:creationId xmlns:a16="http://schemas.microsoft.com/office/drawing/2014/main" id="{91FB312F-7506-4E7C-9D32-5654D733577A}"/>
              </a:ext>
            </a:extLst>
          </p:cNvPr>
          <p:cNvSpPr txBox="1"/>
          <p:nvPr/>
        </p:nvSpPr>
        <p:spPr>
          <a:xfrm>
            <a:off x="3565072" y="5846544"/>
            <a:ext cx="2409371" cy="646331"/>
          </a:xfrm>
          <a:prstGeom prst="rect">
            <a:avLst/>
          </a:prstGeom>
          <a:noFill/>
        </p:spPr>
        <p:txBody>
          <a:bodyPr wrap="square" rtlCol="0">
            <a:spAutoFit/>
          </a:bodyPr>
          <a:lstStyle/>
          <a:p>
            <a:pPr algn="r"/>
            <a:r>
              <a:rPr lang="es-MX" dirty="0"/>
              <a:t>Objetos definidos unilateralmente</a:t>
            </a:r>
          </a:p>
        </p:txBody>
      </p:sp>
      <p:cxnSp>
        <p:nvCxnSpPr>
          <p:cNvPr id="11" name="Conector recto de flecha 10">
            <a:extLst>
              <a:ext uri="{FF2B5EF4-FFF2-40B4-BE49-F238E27FC236}">
                <a16:creationId xmlns:a16="http://schemas.microsoft.com/office/drawing/2014/main" id="{EF19BFE6-9797-4C50-8817-571E4E886253}"/>
              </a:ext>
            </a:extLst>
          </p:cNvPr>
          <p:cNvCxnSpPr/>
          <p:nvPr/>
        </p:nvCxnSpPr>
        <p:spPr>
          <a:xfrm>
            <a:off x="5974443" y="2340767"/>
            <a:ext cx="948871" cy="536692"/>
          </a:xfrm>
          <a:prstGeom prst="straightConnector1">
            <a:avLst/>
          </a:prstGeom>
          <a:ln w="31750">
            <a:solidFill>
              <a:schemeClr val="tx1"/>
            </a:solidFill>
            <a:prstDash val="sysDash"/>
            <a:tailEnd type="triangle" w="lg" len="lg"/>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9146C1FE-BF03-4DDC-8340-4526B76F3AF3}"/>
              </a:ext>
            </a:extLst>
          </p:cNvPr>
          <p:cNvCxnSpPr>
            <a:cxnSpLocks/>
          </p:cNvCxnSpPr>
          <p:nvPr/>
        </p:nvCxnSpPr>
        <p:spPr>
          <a:xfrm>
            <a:off x="5457371" y="3096068"/>
            <a:ext cx="1582058" cy="515494"/>
          </a:xfrm>
          <a:prstGeom prst="straightConnector1">
            <a:avLst/>
          </a:prstGeom>
          <a:ln w="31750">
            <a:solidFill>
              <a:schemeClr val="tx1"/>
            </a:solidFill>
            <a:prstDash val="sysDash"/>
            <a:tailEnd type="triangle" w="lg" len="lg"/>
          </a:ln>
        </p:spPr>
        <p:style>
          <a:lnRef idx="1">
            <a:schemeClr val="accent1"/>
          </a:lnRef>
          <a:fillRef idx="0">
            <a:schemeClr val="accent1"/>
          </a:fillRef>
          <a:effectRef idx="0">
            <a:schemeClr val="accent1"/>
          </a:effectRef>
          <a:fontRef idx="minor">
            <a:schemeClr val="tx1"/>
          </a:fontRef>
        </p:style>
      </p:cxnSp>
      <p:cxnSp>
        <p:nvCxnSpPr>
          <p:cNvPr id="15" name="Conector recto de flecha 14">
            <a:extLst>
              <a:ext uri="{FF2B5EF4-FFF2-40B4-BE49-F238E27FC236}">
                <a16:creationId xmlns:a16="http://schemas.microsoft.com/office/drawing/2014/main" id="{45FBA27C-8DB9-48B5-A26A-C01FBDD754A3}"/>
              </a:ext>
            </a:extLst>
          </p:cNvPr>
          <p:cNvCxnSpPr>
            <a:cxnSpLocks/>
          </p:cNvCxnSpPr>
          <p:nvPr/>
        </p:nvCxnSpPr>
        <p:spPr>
          <a:xfrm flipV="1">
            <a:off x="5457371" y="4282839"/>
            <a:ext cx="1582058" cy="960669"/>
          </a:xfrm>
          <a:prstGeom prst="straightConnector1">
            <a:avLst/>
          </a:prstGeom>
          <a:ln w="31750">
            <a:solidFill>
              <a:schemeClr val="tx1"/>
            </a:solidFill>
            <a:prstDash val="sysDash"/>
            <a:tailEnd type="triangle" w="lg" len="lg"/>
          </a:ln>
        </p:spPr>
        <p:style>
          <a:lnRef idx="1">
            <a:schemeClr val="accent1"/>
          </a:lnRef>
          <a:fillRef idx="0">
            <a:schemeClr val="accent1"/>
          </a:fillRef>
          <a:effectRef idx="0">
            <a:schemeClr val="accent1"/>
          </a:effectRef>
          <a:fontRef idx="minor">
            <a:schemeClr val="tx1"/>
          </a:fontRef>
        </p:style>
      </p:cxnSp>
      <p:cxnSp>
        <p:nvCxnSpPr>
          <p:cNvPr id="18" name="Conector recto de flecha 17">
            <a:extLst>
              <a:ext uri="{FF2B5EF4-FFF2-40B4-BE49-F238E27FC236}">
                <a16:creationId xmlns:a16="http://schemas.microsoft.com/office/drawing/2014/main" id="{63428795-487F-4E4C-B517-2081FA1B80BF}"/>
              </a:ext>
            </a:extLst>
          </p:cNvPr>
          <p:cNvCxnSpPr>
            <a:cxnSpLocks/>
          </p:cNvCxnSpPr>
          <p:nvPr/>
        </p:nvCxnSpPr>
        <p:spPr>
          <a:xfrm flipV="1">
            <a:off x="5974443" y="5016942"/>
            <a:ext cx="948871" cy="1152768"/>
          </a:xfrm>
          <a:prstGeom prst="straightConnector1">
            <a:avLst/>
          </a:prstGeom>
          <a:ln w="31750">
            <a:solidFill>
              <a:schemeClr val="tx1"/>
            </a:solidFill>
            <a:prstDash val="sys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328736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1CD17A-C066-4575-BC38-76F5C3FA169D}"/>
              </a:ext>
            </a:extLst>
          </p:cNvPr>
          <p:cNvSpPr>
            <a:spLocks noGrp="1"/>
          </p:cNvSpPr>
          <p:nvPr>
            <p:ph type="title"/>
          </p:nvPr>
        </p:nvSpPr>
        <p:spPr/>
        <p:txBody>
          <a:bodyPr/>
          <a:lstStyle/>
          <a:p>
            <a:r>
              <a:rPr lang="es-MX" dirty="0"/>
              <a:t>Estructura de la MIB (SMI)</a:t>
            </a:r>
          </a:p>
        </p:txBody>
      </p:sp>
      <p:sp>
        <p:nvSpPr>
          <p:cNvPr id="3" name="Marcador de contenido 2">
            <a:extLst>
              <a:ext uri="{FF2B5EF4-FFF2-40B4-BE49-F238E27FC236}">
                <a16:creationId xmlns:a16="http://schemas.microsoft.com/office/drawing/2014/main" id="{3111CEE5-7C52-4F80-8B8C-3BA46CD8702F}"/>
              </a:ext>
            </a:extLst>
          </p:cNvPr>
          <p:cNvSpPr>
            <a:spLocks noGrp="1"/>
          </p:cNvSpPr>
          <p:nvPr>
            <p:ph idx="1"/>
          </p:nvPr>
        </p:nvSpPr>
        <p:spPr/>
        <p:txBody>
          <a:bodyPr/>
          <a:lstStyle/>
          <a:p>
            <a:r>
              <a:rPr lang="es-MX" dirty="0"/>
              <a:t>El </a:t>
            </a:r>
            <a:r>
              <a:rPr lang="es-MX" b="1" dirty="0" err="1"/>
              <a:t>mgmt</a:t>
            </a:r>
            <a:r>
              <a:rPr lang="es-MX" b="1" dirty="0"/>
              <a:t> </a:t>
            </a:r>
            <a:r>
              <a:rPr lang="es-MX" dirty="0"/>
              <a:t>contiene definiciones de información aprobada por el IAB. </a:t>
            </a:r>
          </a:p>
          <a:p>
            <a:r>
              <a:rPr lang="es-MX" dirty="0"/>
              <a:t>Actualmente existen dos versiones de la MIB: </a:t>
            </a:r>
            <a:r>
              <a:rPr lang="es-MX" b="1" dirty="0"/>
              <a:t>mib-1 </a:t>
            </a:r>
            <a:r>
              <a:rPr lang="es-MX" dirty="0"/>
              <a:t>y </a:t>
            </a:r>
            <a:r>
              <a:rPr lang="es-MX" b="1" dirty="0"/>
              <a:t>mib-2</a:t>
            </a:r>
            <a:r>
              <a:rPr lang="es-MX" dirty="0"/>
              <a:t>. </a:t>
            </a:r>
          </a:p>
          <a:p>
            <a:r>
              <a:rPr lang="es-MX" dirty="0"/>
              <a:t>La segunda es una extensión de la primera. Como tienen el mismo identificador sólo uno puede estar presente.</a:t>
            </a:r>
          </a:p>
        </p:txBody>
      </p:sp>
    </p:spTree>
    <p:extLst>
      <p:ext uri="{BB962C8B-B14F-4D97-AF65-F5344CB8AC3E}">
        <p14:creationId xmlns:p14="http://schemas.microsoft.com/office/powerpoint/2010/main" val="18877874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08054E-AA86-4533-B8E9-1EA58E427FF9}"/>
              </a:ext>
            </a:extLst>
          </p:cNvPr>
          <p:cNvSpPr>
            <a:spLocks noGrp="1"/>
          </p:cNvSpPr>
          <p:nvPr>
            <p:ph type="title"/>
          </p:nvPr>
        </p:nvSpPr>
        <p:spPr/>
        <p:txBody>
          <a:bodyPr/>
          <a:lstStyle/>
          <a:p>
            <a:r>
              <a:rPr lang="es-MX" dirty="0"/>
              <a:t>Estructura de la MIB (SMI)</a:t>
            </a:r>
          </a:p>
        </p:txBody>
      </p:sp>
      <p:sp>
        <p:nvSpPr>
          <p:cNvPr id="3" name="Marcador de contenido 2">
            <a:extLst>
              <a:ext uri="{FF2B5EF4-FFF2-40B4-BE49-F238E27FC236}">
                <a16:creationId xmlns:a16="http://schemas.microsoft.com/office/drawing/2014/main" id="{C139100D-982A-4B0A-BFFC-A5BF380DA797}"/>
              </a:ext>
            </a:extLst>
          </p:cNvPr>
          <p:cNvSpPr>
            <a:spLocks noGrp="1"/>
          </p:cNvSpPr>
          <p:nvPr>
            <p:ph idx="1"/>
          </p:nvPr>
        </p:nvSpPr>
        <p:spPr/>
        <p:txBody>
          <a:bodyPr>
            <a:normAutofit/>
          </a:bodyPr>
          <a:lstStyle/>
          <a:p>
            <a:r>
              <a:rPr lang="es-MX" dirty="0"/>
              <a:t>Se pueden definir objetos adicionales en la MIB de tres maneras:</a:t>
            </a:r>
          </a:p>
          <a:p>
            <a:pPr lvl="1"/>
            <a:r>
              <a:rPr lang="es-MX" dirty="0"/>
              <a:t>Expandiendo la </a:t>
            </a:r>
            <a:r>
              <a:rPr lang="es-MX" b="1" dirty="0"/>
              <a:t>mib-2 </a:t>
            </a:r>
            <a:r>
              <a:rPr lang="es-MX" dirty="0"/>
              <a:t>(por ejemplo se ha introducido RMON) o reemplazándola por una nueva (futura mib-3).</a:t>
            </a:r>
          </a:p>
          <a:p>
            <a:pPr lvl="1"/>
            <a:r>
              <a:rPr lang="es-MX" dirty="0"/>
              <a:t>Construyendo una MIB experimental para una aplicación que después puede pasar al subárbol </a:t>
            </a:r>
            <a:r>
              <a:rPr lang="es-MX" b="1" dirty="0" err="1"/>
              <a:t>mgmt</a:t>
            </a:r>
            <a:r>
              <a:rPr lang="es-MX" b="1" dirty="0"/>
              <a:t> </a:t>
            </a:r>
            <a:r>
              <a:rPr lang="es-MX" dirty="0"/>
              <a:t>(</a:t>
            </a:r>
            <a:r>
              <a:rPr lang="es-MX" dirty="0" err="1"/>
              <a:t>p.e</a:t>
            </a:r>
            <a:r>
              <a:rPr lang="es-MX" dirty="0"/>
              <a:t>., </a:t>
            </a:r>
            <a:r>
              <a:rPr lang="es-MX" dirty="0" err="1"/>
              <a:t>MIBs</a:t>
            </a:r>
            <a:r>
              <a:rPr lang="es-MX" dirty="0"/>
              <a:t> de varios medios de transmisión que se han definido, como token-ring (RFC 1231), etc.)</a:t>
            </a:r>
          </a:p>
          <a:p>
            <a:pPr lvl="1"/>
            <a:r>
              <a:rPr lang="es-MX" dirty="0"/>
              <a:t>Extensiones privadas en el subárbol </a:t>
            </a:r>
            <a:r>
              <a:rPr lang="es-MX" b="1" dirty="0" err="1"/>
              <a:t>private</a:t>
            </a:r>
            <a:r>
              <a:rPr lang="es-MX" dirty="0"/>
              <a:t>. Por ejemplo el RFC 1227 define el MUX (para multiplexores)</a:t>
            </a:r>
          </a:p>
        </p:txBody>
      </p:sp>
    </p:spTree>
    <p:extLst>
      <p:ext uri="{BB962C8B-B14F-4D97-AF65-F5344CB8AC3E}">
        <p14:creationId xmlns:p14="http://schemas.microsoft.com/office/powerpoint/2010/main" val="2940661000"/>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08054E-AA86-4533-B8E9-1EA58E427FF9}"/>
              </a:ext>
            </a:extLst>
          </p:cNvPr>
          <p:cNvSpPr>
            <a:spLocks noGrp="1"/>
          </p:cNvSpPr>
          <p:nvPr>
            <p:ph type="title"/>
          </p:nvPr>
        </p:nvSpPr>
        <p:spPr/>
        <p:txBody>
          <a:bodyPr/>
          <a:lstStyle/>
          <a:p>
            <a:r>
              <a:rPr lang="es-MX" dirty="0"/>
              <a:t>Estructura de la MIB (SMI)</a:t>
            </a:r>
          </a:p>
        </p:txBody>
      </p:sp>
      <p:sp>
        <p:nvSpPr>
          <p:cNvPr id="3" name="Marcador de contenido 2">
            <a:extLst>
              <a:ext uri="{FF2B5EF4-FFF2-40B4-BE49-F238E27FC236}">
                <a16:creationId xmlns:a16="http://schemas.microsoft.com/office/drawing/2014/main" id="{C139100D-982A-4B0A-BFFC-A5BF380DA797}"/>
              </a:ext>
            </a:extLst>
          </p:cNvPr>
          <p:cNvSpPr>
            <a:spLocks noGrp="1"/>
          </p:cNvSpPr>
          <p:nvPr>
            <p:ph idx="1"/>
          </p:nvPr>
        </p:nvSpPr>
        <p:spPr/>
        <p:txBody>
          <a:bodyPr>
            <a:normAutofit/>
          </a:bodyPr>
          <a:lstStyle/>
          <a:p>
            <a:r>
              <a:rPr lang="es-MX" dirty="0"/>
              <a:t>El objeto </a:t>
            </a:r>
            <a:r>
              <a:rPr lang="es-MX" b="1" dirty="0" err="1"/>
              <a:t>private</a:t>
            </a:r>
            <a:r>
              <a:rPr lang="es-MX" b="1" dirty="0"/>
              <a:t> </a:t>
            </a:r>
            <a:r>
              <a:rPr lang="es-MX" dirty="0"/>
              <a:t>actualmente sólo tiene un subárbol (</a:t>
            </a:r>
            <a:r>
              <a:rPr lang="es-MX" b="1" dirty="0" err="1"/>
              <a:t>enterprises</a:t>
            </a:r>
            <a:r>
              <a:rPr lang="es-MX" dirty="0"/>
              <a:t>) donde los fabricantes pueden almacenar extensiones propias. </a:t>
            </a:r>
          </a:p>
          <a:p>
            <a:r>
              <a:rPr lang="es-MX" dirty="0"/>
              <a:t>Cada fabricante registrado tiene su propio subárbol bajo </a:t>
            </a:r>
            <a:r>
              <a:rPr lang="es-MX" b="1" dirty="0" err="1"/>
              <a:t>enterprises</a:t>
            </a:r>
            <a:r>
              <a:rPr lang="es-MX" dirty="0"/>
              <a:t>.</a:t>
            </a:r>
          </a:p>
        </p:txBody>
      </p:sp>
    </p:spTree>
    <p:extLst>
      <p:ext uri="{BB962C8B-B14F-4D97-AF65-F5344CB8AC3E}">
        <p14:creationId xmlns:p14="http://schemas.microsoft.com/office/powerpoint/2010/main" val="37165096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08054E-AA86-4533-B8E9-1EA58E427FF9}"/>
              </a:ext>
            </a:extLst>
          </p:cNvPr>
          <p:cNvSpPr>
            <a:spLocks noGrp="1"/>
          </p:cNvSpPr>
          <p:nvPr>
            <p:ph type="title"/>
          </p:nvPr>
        </p:nvSpPr>
        <p:spPr/>
        <p:txBody>
          <a:bodyPr/>
          <a:lstStyle/>
          <a:p>
            <a:r>
              <a:rPr lang="es-MX" dirty="0"/>
              <a:t>Estructura de la MIB (SMI)</a:t>
            </a:r>
          </a:p>
        </p:txBody>
      </p:sp>
      <p:sp>
        <p:nvSpPr>
          <p:cNvPr id="3" name="Marcador de contenido 2">
            <a:extLst>
              <a:ext uri="{FF2B5EF4-FFF2-40B4-BE49-F238E27FC236}">
                <a16:creationId xmlns:a16="http://schemas.microsoft.com/office/drawing/2014/main" id="{C139100D-982A-4B0A-BFFC-A5BF380DA797}"/>
              </a:ext>
            </a:extLst>
          </p:cNvPr>
          <p:cNvSpPr>
            <a:spLocks noGrp="1"/>
          </p:cNvSpPr>
          <p:nvPr>
            <p:ph idx="1"/>
          </p:nvPr>
        </p:nvSpPr>
        <p:spPr/>
        <p:txBody>
          <a:bodyPr>
            <a:normAutofit/>
          </a:bodyPr>
          <a:lstStyle/>
          <a:p>
            <a:r>
              <a:rPr lang="es-MX" dirty="0"/>
              <a:t>Sintaxis y tipos de valores para objetos individuales:</a:t>
            </a:r>
          </a:p>
          <a:p>
            <a:pPr lvl="1"/>
            <a:r>
              <a:rPr lang="es-MX" dirty="0"/>
              <a:t>Se definen como tipos de ASN.1.</a:t>
            </a:r>
          </a:p>
          <a:p>
            <a:pPr lvl="1"/>
            <a:r>
              <a:rPr lang="es-MX" dirty="0"/>
              <a:t>Sólo se pueden utilizar los tipos universales más simples de ASN.1 y algunos definidos.</a:t>
            </a:r>
          </a:p>
          <a:p>
            <a:r>
              <a:rPr lang="es-MX" dirty="0"/>
              <a:t>Codificación de los valores de los objetos:</a:t>
            </a:r>
          </a:p>
          <a:p>
            <a:pPr lvl="1"/>
            <a:r>
              <a:rPr lang="es-MX" dirty="0"/>
              <a:t>Se utilizan las reglas básicas de ASN.1 (</a:t>
            </a:r>
            <a:r>
              <a:rPr lang="es-MX" b="1" dirty="0"/>
              <a:t>BER </a:t>
            </a:r>
            <a:r>
              <a:rPr lang="es-MX" dirty="0"/>
              <a:t>- </a:t>
            </a:r>
            <a:r>
              <a:rPr lang="es-MX" dirty="0" err="1"/>
              <a:t>basic</a:t>
            </a:r>
            <a:r>
              <a:rPr lang="es-MX" dirty="0"/>
              <a:t> </a:t>
            </a:r>
            <a:r>
              <a:rPr lang="es-MX" dirty="0" err="1"/>
              <a:t>encoding</a:t>
            </a:r>
            <a:r>
              <a:rPr lang="es-MX" dirty="0"/>
              <a:t> rules).</a:t>
            </a:r>
          </a:p>
          <a:p>
            <a:pPr lvl="1"/>
            <a:r>
              <a:rPr lang="es-MX" dirty="0"/>
              <a:t>No son las reglas más compactas o eficientes posibles pero es un esquema estandarizado y ampliamente utilizado.</a:t>
            </a:r>
          </a:p>
        </p:txBody>
      </p:sp>
    </p:spTree>
    <p:extLst>
      <p:ext uri="{BB962C8B-B14F-4D97-AF65-F5344CB8AC3E}">
        <p14:creationId xmlns:p14="http://schemas.microsoft.com/office/powerpoint/2010/main" val="248172117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5DED7F-C6B0-4D9E-A7F9-81A23339BB7C}"/>
              </a:ext>
            </a:extLst>
          </p:cNvPr>
          <p:cNvSpPr>
            <a:spLocks noGrp="1"/>
          </p:cNvSpPr>
          <p:nvPr>
            <p:ph type="title"/>
          </p:nvPr>
        </p:nvSpPr>
        <p:spPr/>
        <p:txBody>
          <a:bodyPr/>
          <a:lstStyle/>
          <a:p>
            <a:r>
              <a:rPr lang="es-MX" dirty="0"/>
              <a:t>Contenidos de la MIB</a:t>
            </a:r>
          </a:p>
        </p:txBody>
      </p:sp>
      <p:sp>
        <p:nvSpPr>
          <p:cNvPr id="3" name="Marcador de contenido 2">
            <a:extLst>
              <a:ext uri="{FF2B5EF4-FFF2-40B4-BE49-F238E27FC236}">
                <a16:creationId xmlns:a16="http://schemas.microsoft.com/office/drawing/2014/main" id="{24F9A27C-BAE1-42D1-B0CD-5CD3AC04DDC4}"/>
              </a:ext>
            </a:extLst>
          </p:cNvPr>
          <p:cNvSpPr>
            <a:spLocks noGrp="1"/>
          </p:cNvSpPr>
          <p:nvPr>
            <p:ph idx="1"/>
          </p:nvPr>
        </p:nvSpPr>
        <p:spPr/>
        <p:txBody>
          <a:bodyPr/>
          <a:lstStyle/>
          <a:p>
            <a:r>
              <a:rPr lang="es-MX" dirty="0"/>
              <a:t>La </a:t>
            </a:r>
            <a:r>
              <a:rPr lang="es-MX" b="1" dirty="0"/>
              <a:t>MIB-II </a:t>
            </a:r>
            <a:r>
              <a:rPr lang="es-MX" dirty="0"/>
              <a:t>(RFC 1213) es la segunda versión estandarizada. </a:t>
            </a:r>
          </a:p>
          <a:p>
            <a:r>
              <a:rPr lang="es-MX" dirty="0"/>
              <a:t>Es un superconjunto de la </a:t>
            </a:r>
            <a:r>
              <a:rPr lang="es-MX" b="1" dirty="0"/>
              <a:t>MIB-I </a:t>
            </a:r>
            <a:r>
              <a:rPr lang="es-MX" dirty="0"/>
              <a:t>(RFC 1156) con objetos y grupos adicionales</a:t>
            </a:r>
          </a:p>
        </p:txBody>
      </p:sp>
    </p:spTree>
    <p:extLst>
      <p:ext uri="{BB962C8B-B14F-4D97-AF65-F5344CB8AC3E}">
        <p14:creationId xmlns:p14="http://schemas.microsoft.com/office/powerpoint/2010/main" val="415706391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F74405-F6CE-425E-9048-617ECFFC875B}"/>
              </a:ext>
            </a:extLst>
          </p:cNvPr>
          <p:cNvSpPr>
            <a:spLocks noGrp="1"/>
          </p:cNvSpPr>
          <p:nvPr>
            <p:ph type="title"/>
          </p:nvPr>
        </p:nvSpPr>
        <p:spPr/>
        <p:txBody>
          <a:bodyPr/>
          <a:lstStyle/>
          <a:p>
            <a:r>
              <a:rPr lang="es-MX" dirty="0"/>
              <a:t>Criterios para agregar un objeto de la MIB - II</a:t>
            </a:r>
          </a:p>
        </p:txBody>
      </p:sp>
      <p:sp>
        <p:nvSpPr>
          <p:cNvPr id="3" name="Marcador de contenido 2">
            <a:extLst>
              <a:ext uri="{FF2B5EF4-FFF2-40B4-BE49-F238E27FC236}">
                <a16:creationId xmlns:a16="http://schemas.microsoft.com/office/drawing/2014/main" id="{3BE0E42E-B249-426C-92C5-06B8C0BC462F}"/>
              </a:ext>
            </a:extLst>
          </p:cNvPr>
          <p:cNvSpPr>
            <a:spLocks noGrp="1"/>
          </p:cNvSpPr>
          <p:nvPr>
            <p:ph idx="1"/>
          </p:nvPr>
        </p:nvSpPr>
        <p:spPr/>
        <p:txBody>
          <a:bodyPr>
            <a:normAutofit fontScale="92500" lnSpcReduction="10000"/>
          </a:bodyPr>
          <a:lstStyle/>
          <a:p>
            <a:r>
              <a:rPr lang="es-MX" dirty="0"/>
              <a:t>Ser esencial para la gestión de configuración o fallos</a:t>
            </a:r>
          </a:p>
          <a:p>
            <a:r>
              <a:rPr lang="es-MX" dirty="0"/>
              <a:t>Sólo se permiten objetos cuya modificación provoque daños limitados (refleja la falta de mecanismos de seguridad en SNMP)</a:t>
            </a:r>
          </a:p>
          <a:p>
            <a:r>
              <a:rPr lang="es-MX" dirty="0"/>
              <a:t>Tiene uso actual y utilidad</a:t>
            </a:r>
          </a:p>
          <a:p>
            <a:r>
              <a:rPr lang="es-MX" dirty="0"/>
              <a:t>MIB-I intentaba mantener los objetos por debajo de 100, en MIB-II se elimina ese límite ya que cada vez hay mas tecnologías que gestionar</a:t>
            </a:r>
          </a:p>
          <a:p>
            <a:r>
              <a:rPr lang="es-MX" dirty="0"/>
              <a:t>No es redundante. Se eliminan todos los que se pueden derivar de otros</a:t>
            </a:r>
          </a:p>
          <a:p>
            <a:r>
              <a:rPr lang="es-MX" dirty="0"/>
              <a:t>Se eliminan objetos dependientes de implementaciones concretas (</a:t>
            </a:r>
            <a:r>
              <a:rPr lang="es-MX" dirty="0" err="1"/>
              <a:t>p.e</a:t>
            </a:r>
            <a:r>
              <a:rPr lang="es-MX" dirty="0"/>
              <a:t>., para BSD UNIX)</a:t>
            </a:r>
          </a:p>
          <a:p>
            <a:r>
              <a:rPr lang="es-MX" dirty="0"/>
              <a:t>Se minimizan las secciones críticas de código</a:t>
            </a:r>
          </a:p>
        </p:txBody>
      </p:sp>
    </p:spTree>
    <p:extLst>
      <p:ext uri="{BB962C8B-B14F-4D97-AF65-F5344CB8AC3E}">
        <p14:creationId xmlns:p14="http://schemas.microsoft.com/office/powerpoint/2010/main" val="153344100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631793-FA5F-4C42-96D4-068365066BF6}"/>
              </a:ext>
            </a:extLst>
          </p:cNvPr>
          <p:cNvSpPr>
            <a:spLocks noGrp="1"/>
          </p:cNvSpPr>
          <p:nvPr>
            <p:ph type="title"/>
          </p:nvPr>
        </p:nvSpPr>
        <p:spPr/>
        <p:txBody>
          <a:bodyPr/>
          <a:lstStyle/>
          <a:p>
            <a:r>
              <a:rPr lang="es-MX" dirty="0"/>
              <a:t>Los 10 grupos de la MIB</a:t>
            </a:r>
          </a:p>
        </p:txBody>
      </p:sp>
      <p:sp>
        <p:nvSpPr>
          <p:cNvPr id="3" name="Marcador de contenido 2">
            <a:extLst>
              <a:ext uri="{FF2B5EF4-FFF2-40B4-BE49-F238E27FC236}">
                <a16:creationId xmlns:a16="http://schemas.microsoft.com/office/drawing/2014/main" id="{F88D8C0F-9B48-4148-B1AC-2892CEED2717}"/>
              </a:ext>
            </a:extLst>
          </p:cNvPr>
          <p:cNvSpPr>
            <a:spLocks noGrp="1"/>
          </p:cNvSpPr>
          <p:nvPr>
            <p:ph idx="1"/>
          </p:nvPr>
        </p:nvSpPr>
        <p:spPr/>
        <p:txBody>
          <a:bodyPr>
            <a:normAutofit fontScale="92500" lnSpcReduction="20000"/>
          </a:bodyPr>
          <a:lstStyle/>
          <a:p>
            <a:r>
              <a:rPr lang="es-MX" b="1" dirty="0" err="1"/>
              <a:t>system</a:t>
            </a:r>
            <a:r>
              <a:rPr lang="es-MX" dirty="0"/>
              <a:t>: información general del sistema (7 objetos)</a:t>
            </a:r>
          </a:p>
          <a:p>
            <a:r>
              <a:rPr lang="es-MX" b="1" dirty="0"/>
              <a:t>interfaces</a:t>
            </a:r>
            <a:r>
              <a:rPr lang="es-MX" dirty="0"/>
              <a:t>: “ de cada uno de los interfaces de red (2 subárboles: 1 y 22 </a:t>
            </a:r>
            <a:r>
              <a:rPr lang="es-MX" dirty="0" err="1"/>
              <a:t>obj</a:t>
            </a:r>
            <a:r>
              <a:rPr lang="es-MX" dirty="0"/>
              <a:t>.)</a:t>
            </a:r>
          </a:p>
          <a:p>
            <a:r>
              <a:rPr lang="en-US" b="1" dirty="0"/>
              <a:t>at </a:t>
            </a:r>
            <a:r>
              <a:rPr lang="en-US" dirty="0"/>
              <a:t>(address-translation, </a:t>
            </a:r>
            <a:r>
              <a:rPr lang="en-US" dirty="0" err="1"/>
              <a:t>despreciado</a:t>
            </a:r>
            <a:r>
              <a:rPr lang="en-US" dirty="0"/>
              <a:t>): </a:t>
            </a:r>
            <a:r>
              <a:rPr lang="en-US" dirty="0" err="1"/>
              <a:t>mapeo</a:t>
            </a:r>
            <a:r>
              <a:rPr lang="en-US" dirty="0"/>
              <a:t> internet-</a:t>
            </a:r>
            <a:r>
              <a:rPr lang="en-US" dirty="0" err="1"/>
              <a:t>subred</a:t>
            </a:r>
            <a:r>
              <a:rPr lang="en-US" dirty="0"/>
              <a:t> (3 obj.)</a:t>
            </a:r>
          </a:p>
          <a:p>
            <a:r>
              <a:rPr lang="es-MX" b="1" dirty="0" err="1"/>
              <a:t>ip</a:t>
            </a:r>
            <a:r>
              <a:rPr lang="es-MX" dirty="0"/>
              <a:t>: información sobre el protocolo IP (60 objetos con 4 subárboles)</a:t>
            </a:r>
          </a:p>
          <a:p>
            <a:r>
              <a:rPr lang="es-MX" b="1" dirty="0" err="1"/>
              <a:t>icmp</a:t>
            </a:r>
            <a:r>
              <a:rPr lang="es-MX" dirty="0"/>
              <a:t>: 26 objetos</a:t>
            </a:r>
          </a:p>
          <a:p>
            <a:r>
              <a:rPr lang="es-MX" b="1" dirty="0" err="1"/>
              <a:t>tcp</a:t>
            </a:r>
            <a:r>
              <a:rPr lang="es-MX" dirty="0"/>
              <a:t>: 18 objetos y 2 subárboles</a:t>
            </a:r>
          </a:p>
          <a:p>
            <a:r>
              <a:rPr lang="es-MX" b="1" dirty="0" err="1"/>
              <a:t>udp</a:t>
            </a:r>
            <a:r>
              <a:rPr lang="es-MX" dirty="0"/>
              <a:t>: 6 objetos y 2 subárboles</a:t>
            </a:r>
          </a:p>
          <a:p>
            <a:r>
              <a:rPr lang="es-MX" b="1" dirty="0" err="1"/>
              <a:t>egp</a:t>
            </a:r>
            <a:r>
              <a:rPr lang="es-MX" dirty="0"/>
              <a:t>: 20 objetos y 2 subárboles</a:t>
            </a:r>
          </a:p>
          <a:p>
            <a:r>
              <a:rPr lang="es-MX" b="1" dirty="0" err="1"/>
              <a:t>transmission</a:t>
            </a:r>
            <a:r>
              <a:rPr lang="es-MX" dirty="0"/>
              <a:t>: información sobre los esquemas de transmisión y protocolos de acceso (el número de objetos es variable)</a:t>
            </a:r>
          </a:p>
          <a:p>
            <a:r>
              <a:rPr lang="es-MX" b="1" dirty="0" err="1"/>
              <a:t>snmp</a:t>
            </a:r>
            <a:r>
              <a:rPr lang="es-MX" dirty="0"/>
              <a:t>: 30 objetos.</a:t>
            </a:r>
          </a:p>
        </p:txBody>
      </p:sp>
    </p:spTree>
    <p:extLst>
      <p:ext uri="{BB962C8B-B14F-4D97-AF65-F5344CB8AC3E}">
        <p14:creationId xmlns:p14="http://schemas.microsoft.com/office/powerpoint/2010/main" val="647317524"/>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17E478-FF5B-4402-853A-AFC78C2AC0CB}"/>
              </a:ext>
            </a:extLst>
          </p:cNvPr>
          <p:cNvSpPr>
            <a:spLocks noGrp="1"/>
          </p:cNvSpPr>
          <p:nvPr>
            <p:ph type="title"/>
          </p:nvPr>
        </p:nvSpPr>
        <p:spPr/>
        <p:txBody>
          <a:bodyPr/>
          <a:lstStyle/>
          <a:p>
            <a:r>
              <a:rPr lang="es-MX" dirty="0"/>
              <a:t>Protocolo SNMP y la MIB</a:t>
            </a:r>
          </a:p>
        </p:txBody>
      </p:sp>
      <p:sp>
        <p:nvSpPr>
          <p:cNvPr id="3" name="Marcador de contenido 2">
            <a:extLst>
              <a:ext uri="{FF2B5EF4-FFF2-40B4-BE49-F238E27FC236}">
                <a16:creationId xmlns:a16="http://schemas.microsoft.com/office/drawing/2014/main" id="{A17CCBCD-352F-4116-96EF-DD3D3125B675}"/>
              </a:ext>
            </a:extLst>
          </p:cNvPr>
          <p:cNvSpPr>
            <a:spLocks noGrp="1"/>
          </p:cNvSpPr>
          <p:nvPr>
            <p:ph idx="1"/>
          </p:nvPr>
        </p:nvSpPr>
        <p:spPr/>
        <p:txBody>
          <a:bodyPr>
            <a:normAutofit fontScale="92500" lnSpcReduction="10000"/>
          </a:bodyPr>
          <a:lstStyle/>
          <a:p>
            <a:r>
              <a:rPr lang="es-MX" dirty="0"/>
              <a:t>Le protocolo no permite modificar la estructura de la MIB añadiendo o eliminando objetos.</a:t>
            </a:r>
          </a:p>
          <a:p>
            <a:r>
              <a:rPr lang="es-MX" dirty="0"/>
              <a:t>Por tanto, sólo permite acceder a las hojas del árbol.</a:t>
            </a:r>
          </a:p>
          <a:p>
            <a:r>
              <a:rPr lang="es-MX" dirty="0"/>
              <a:t>Tampoco permite comandos para realizar acciones.</a:t>
            </a:r>
          </a:p>
          <a:p>
            <a:r>
              <a:rPr lang="es-MX" dirty="0"/>
              <a:t>La seguridad se hace mediante comunidades (un nombre con un conjunto de operaciones permitidas) definidas en los agentes (un agente puede tener varias comunidades definidas). </a:t>
            </a:r>
          </a:p>
          <a:p>
            <a:r>
              <a:rPr lang="es-MX" dirty="0"/>
              <a:t>El nombre va en las peticiones y es el único mecanismo de autentificación soportado (seguridad casi nula).</a:t>
            </a:r>
          </a:p>
          <a:p>
            <a:r>
              <a:rPr lang="es-MX" dirty="0"/>
              <a:t>Estas características hace simple el protocolo, pero limitan las posibilidades de gestión.</a:t>
            </a:r>
          </a:p>
        </p:txBody>
      </p:sp>
    </p:spTree>
    <p:extLst>
      <p:ext uri="{BB962C8B-B14F-4D97-AF65-F5344CB8AC3E}">
        <p14:creationId xmlns:p14="http://schemas.microsoft.com/office/powerpoint/2010/main" val="4534358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Servidor primario</a:t>
            </a:r>
          </a:p>
        </p:txBody>
      </p:sp>
      <p:sp>
        <p:nvSpPr>
          <p:cNvPr id="3" name="Marcador de contenido 2"/>
          <p:cNvSpPr>
            <a:spLocks noGrp="1"/>
          </p:cNvSpPr>
          <p:nvPr>
            <p:ph idx="1"/>
          </p:nvPr>
        </p:nvSpPr>
        <p:spPr/>
        <p:txBody>
          <a:bodyPr/>
          <a:lstStyle/>
          <a:p>
            <a:r>
              <a:rPr lang="es-MX" dirty="0"/>
              <a:t>Una zona (sección del árbol que forma el dominio de nombres), será mantenida por un servidor de nombres, el cual será un servidor primario de esa zona.</a:t>
            </a:r>
          </a:p>
          <a:p>
            <a:r>
              <a:rPr lang="es-MX" dirty="0"/>
              <a:t>Las consultas de nodos en esta zona será contestada por este servidor primario, el cual dará respuestas autorizadas</a:t>
            </a:r>
          </a:p>
        </p:txBody>
      </p:sp>
    </p:spTree>
    <p:extLst>
      <p:ext uri="{BB962C8B-B14F-4D97-AF65-F5344CB8AC3E}">
        <p14:creationId xmlns:p14="http://schemas.microsoft.com/office/powerpoint/2010/main" val="946967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Servidor secundario</a:t>
            </a:r>
          </a:p>
        </p:txBody>
      </p:sp>
      <p:sp>
        <p:nvSpPr>
          <p:cNvPr id="3" name="Marcador de contenido 2"/>
          <p:cNvSpPr>
            <a:spLocks noGrp="1"/>
          </p:cNvSpPr>
          <p:nvPr>
            <p:ph idx="1"/>
          </p:nvPr>
        </p:nvSpPr>
        <p:spPr/>
        <p:txBody>
          <a:bodyPr/>
          <a:lstStyle/>
          <a:p>
            <a:r>
              <a:rPr lang="es-MX" dirty="0"/>
              <a:t>Es obligatorio que exista un servidor secundario que respalde al primario, para que las consultas a esta zona no se vean interrumpidas en caso de que falle el primario</a:t>
            </a:r>
          </a:p>
        </p:txBody>
      </p:sp>
    </p:spTree>
    <p:extLst>
      <p:ext uri="{BB962C8B-B14F-4D97-AF65-F5344CB8AC3E}">
        <p14:creationId xmlns:p14="http://schemas.microsoft.com/office/powerpoint/2010/main" val="26181901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Elipse 17">
            <a:extLst>
              <a:ext uri="{FF2B5EF4-FFF2-40B4-BE49-F238E27FC236}">
                <a16:creationId xmlns:a16="http://schemas.microsoft.com/office/drawing/2014/main" id="{BBFD317E-1438-420E-8860-BD3014D501EA}"/>
              </a:ext>
            </a:extLst>
          </p:cNvPr>
          <p:cNvSpPr/>
          <p:nvPr/>
        </p:nvSpPr>
        <p:spPr>
          <a:xfrm>
            <a:off x="1367971" y="3205375"/>
            <a:ext cx="2875274" cy="2339081"/>
          </a:xfrm>
          <a:prstGeom prst="ellipse">
            <a:avLst/>
          </a:prstGeom>
          <a:noFill/>
          <a:ln w="254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 name="Elipse 10">
            <a:extLst>
              <a:ext uri="{FF2B5EF4-FFF2-40B4-BE49-F238E27FC236}">
                <a16:creationId xmlns:a16="http://schemas.microsoft.com/office/drawing/2014/main" id="{DC1405D6-629E-4D22-B06E-537CE3E2DA56}"/>
              </a:ext>
            </a:extLst>
          </p:cNvPr>
          <p:cNvSpPr/>
          <p:nvPr/>
        </p:nvSpPr>
        <p:spPr>
          <a:xfrm>
            <a:off x="5921829" y="2206172"/>
            <a:ext cx="3705510" cy="3643086"/>
          </a:xfrm>
          <a:prstGeom prst="ellipse">
            <a:avLst/>
          </a:prstGeom>
          <a:noFill/>
          <a:ln w="254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 name="Título 1"/>
          <p:cNvSpPr>
            <a:spLocks noGrp="1"/>
          </p:cNvSpPr>
          <p:nvPr>
            <p:ph type="title"/>
          </p:nvPr>
        </p:nvSpPr>
        <p:spPr/>
        <p:txBody>
          <a:bodyPr/>
          <a:lstStyle/>
          <a:p>
            <a:r>
              <a:rPr lang="es-MX" dirty="0"/>
              <a:t>Consultas recursivas e iterativas</a:t>
            </a:r>
          </a:p>
        </p:txBody>
      </p:sp>
      <p:pic>
        <p:nvPicPr>
          <p:cNvPr id="12" name="Imagen 11">
            <a:extLst>
              <a:ext uri="{FF2B5EF4-FFF2-40B4-BE49-F238E27FC236}">
                <a16:creationId xmlns:a16="http://schemas.microsoft.com/office/drawing/2014/main" id="{DE53B87E-7774-416B-8DEA-DDFA9C69F97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367971" y="5043717"/>
            <a:ext cx="1196690" cy="1325564"/>
          </a:xfrm>
          <a:prstGeom prst="rect">
            <a:avLst/>
          </a:prstGeom>
        </p:spPr>
      </p:pic>
      <p:pic>
        <p:nvPicPr>
          <p:cNvPr id="14" name="Imagen 13">
            <a:extLst>
              <a:ext uri="{FF2B5EF4-FFF2-40B4-BE49-F238E27FC236}">
                <a16:creationId xmlns:a16="http://schemas.microsoft.com/office/drawing/2014/main" id="{0248A08F-0B78-41E1-A58F-CB5A2BE94C18}"/>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8971274" y="3387943"/>
            <a:ext cx="1196690" cy="1845004"/>
          </a:xfrm>
          <a:prstGeom prst="rect">
            <a:avLst/>
          </a:prstGeom>
        </p:spPr>
      </p:pic>
      <p:pic>
        <p:nvPicPr>
          <p:cNvPr id="15" name="Imagen 14">
            <a:extLst>
              <a:ext uri="{FF2B5EF4-FFF2-40B4-BE49-F238E27FC236}">
                <a16:creationId xmlns:a16="http://schemas.microsoft.com/office/drawing/2014/main" id="{D24E2101-39D1-4800-A013-A1E12C130290}"/>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788718" y="4918825"/>
            <a:ext cx="1196690" cy="1845004"/>
          </a:xfrm>
          <a:prstGeom prst="rect">
            <a:avLst/>
          </a:prstGeom>
        </p:spPr>
      </p:pic>
      <p:pic>
        <p:nvPicPr>
          <p:cNvPr id="16" name="Imagen 15">
            <a:extLst>
              <a:ext uri="{FF2B5EF4-FFF2-40B4-BE49-F238E27FC236}">
                <a16:creationId xmlns:a16="http://schemas.microsoft.com/office/drawing/2014/main" id="{996FA881-6D0D-4D01-8F77-C9A69C87EED5}"/>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774584" y="1360372"/>
            <a:ext cx="1196690" cy="1845004"/>
          </a:xfrm>
          <a:prstGeom prst="rect">
            <a:avLst/>
          </a:prstGeom>
        </p:spPr>
      </p:pic>
      <p:pic>
        <p:nvPicPr>
          <p:cNvPr id="17" name="Imagen 16">
            <a:extLst>
              <a:ext uri="{FF2B5EF4-FFF2-40B4-BE49-F238E27FC236}">
                <a16:creationId xmlns:a16="http://schemas.microsoft.com/office/drawing/2014/main" id="{B3EB6B8C-71CC-427A-9FDC-396192CA171F}"/>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3046555" y="2444700"/>
            <a:ext cx="1196690" cy="1845004"/>
          </a:xfrm>
          <a:prstGeom prst="rect">
            <a:avLst/>
          </a:prstGeom>
        </p:spPr>
      </p:pic>
      <p:cxnSp>
        <p:nvCxnSpPr>
          <p:cNvPr id="20" name="Conector recto de flecha 19">
            <a:extLst>
              <a:ext uri="{FF2B5EF4-FFF2-40B4-BE49-F238E27FC236}">
                <a16:creationId xmlns:a16="http://schemas.microsoft.com/office/drawing/2014/main" id="{580CB783-0DAB-4560-853B-1ED63CAF8FD1}"/>
              </a:ext>
            </a:extLst>
          </p:cNvPr>
          <p:cNvCxnSpPr>
            <a:cxnSpLocks/>
          </p:cNvCxnSpPr>
          <p:nvPr/>
        </p:nvCxnSpPr>
        <p:spPr>
          <a:xfrm flipV="1">
            <a:off x="2162629" y="4027715"/>
            <a:ext cx="883926" cy="891111"/>
          </a:xfrm>
          <a:prstGeom prst="straightConnector1">
            <a:avLst/>
          </a:prstGeom>
          <a:ln w="25400">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2" name="Conector recto de flecha 21">
            <a:extLst>
              <a:ext uri="{FF2B5EF4-FFF2-40B4-BE49-F238E27FC236}">
                <a16:creationId xmlns:a16="http://schemas.microsoft.com/office/drawing/2014/main" id="{2284FBF0-BAA2-43AC-9B88-56FF20D0E4B9}"/>
              </a:ext>
            </a:extLst>
          </p:cNvPr>
          <p:cNvCxnSpPr>
            <a:cxnSpLocks/>
          </p:cNvCxnSpPr>
          <p:nvPr/>
        </p:nvCxnSpPr>
        <p:spPr>
          <a:xfrm flipV="1">
            <a:off x="2393011" y="4180116"/>
            <a:ext cx="805944" cy="863600"/>
          </a:xfrm>
          <a:prstGeom prst="straightConnector1">
            <a:avLst/>
          </a:prstGeom>
          <a:ln w="25400">
            <a:solidFill>
              <a:schemeClr val="accent1"/>
            </a:solidFill>
            <a:prstDash val="sysDash"/>
            <a:headEnd type="triangle" w="lg" len="lg"/>
            <a:tailEnd type="none" w="lg" len="lg"/>
          </a:ln>
        </p:spPr>
        <p:style>
          <a:lnRef idx="1">
            <a:schemeClr val="accent1"/>
          </a:lnRef>
          <a:fillRef idx="0">
            <a:schemeClr val="accent1"/>
          </a:fillRef>
          <a:effectRef idx="0">
            <a:schemeClr val="accent1"/>
          </a:effectRef>
          <a:fontRef idx="minor">
            <a:schemeClr val="tx1"/>
          </a:fontRef>
        </p:style>
      </p:cxnSp>
      <p:cxnSp>
        <p:nvCxnSpPr>
          <p:cNvPr id="24" name="Conector recto de flecha 23">
            <a:extLst>
              <a:ext uri="{FF2B5EF4-FFF2-40B4-BE49-F238E27FC236}">
                <a16:creationId xmlns:a16="http://schemas.microsoft.com/office/drawing/2014/main" id="{D4403998-A178-4EE9-9F0B-1756863F0707}"/>
              </a:ext>
            </a:extLst>
          </p:cNvPr>
          <p:cNvCxnSpPr>
            <a:cxnSpLocks/>
          </p:cNvCxnSpPr>
          <p:nvPr/>
        </p:nvCxnSpPr>
        <p:spPr>
          <a:xfrm>
            <a:off x="4473627" y="3346814"/>
            <a:ext cx="4180722" cy="811318"/>
          </a:xfrm>
          <a:prstGeom prst="straightConnector1">
            <a:avLst/>
          </a:prstGeom>
          <a:ln w="25400">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5" name="Conector recto de flecha 24">
            <a:extLst>
              <a:ext uri="{FF2B5EF4-FFF2-40B4-BE49-F238E27FC236}">
                <a16:creationId xmlns:a16="http://schemas.microsoft.com/office/drawing/2014/main" id="{521BC5EE-8E73-40CC-911E-0E81718173E5}"/>
              </a:ext>
            </a:extLst>
          </p:cNvPr>
          <p:cNvCxnSpPr>
            <a:cxnSpLocks/>
          </p:cNvCxnSpPr>
          <p:nvPr/>
        </p:nvCxnSpPr>
        <p:spPr>
          <a:xfrm>
            <a:off x="4490400" y="3582123"/>
            <a:ext cx="4186319" cy="822597"/>
          </a:xfrm>
          <a:prstGeom prst="straightConnector1">
            <a:avLst/>
          </a:prstGeom>
          <a:ln w="25400">
            <a:solidFill>
              <a:schemeClr val="accent1"/>
            </a:solidFill>
            <a:prstDash val="sysDash"/>
            <a:headEnd type="triangle" w="lg" len="lg"/>
            <a:tailEnd type="none" w="lg" len="lg"/>
          </a:ln>
        </p:spPr>
        <p:style>
          <a:lnRef idx="1">
            <a:schemeClr val="accent1"/>
          </a:lnRef>
          <a:fillRef idx="0">
            <a:schemeClr val="accent1"/>
          </a:fillRef>
          <a:effectRef idx="0">
            <a:schemeClr val="accent1"/>
          </a:effectRef>
          <a:fontRef idx="minor">
            <a:schemeClr val="tx1"/>
          </a:fontRef>
        </p:style>
      </p:cxnSp>
      <p:cxnSp>
        <p:nvCxnSpPr>
          <p:cNvPr id="34" name="Conector recto de flecha 33">
            <a:extLst>
              <a:ext uri="{FF2B5EF4-FFF2-40B4-BE49-F238E27FC236}">
                <a16:creationId xmlns:a16="http://schemas.microsoft.com/office/drawing/2014/main" id="{CA840CBC-F654-447F-ABE9-A2B4E31DDBC6}"/>
              </a:ext>
            </a:extLst>
          </p:cNvPr>
          <p:cNvCxnSpPr>
            <a:cxnSpLocks/>
          </p:cNvCxnSpPr>
          <p:nvPr/>
        </p:nvCxnSpPr>
        <p:spPr>
          <a:xfrm flipV="1">
            <a:off x="4494660" y="2137585"/>
            <a:ext cx="3105753" cy="630122"/>
          </a:xfrm>
          <a:prstGeom prst="straightConnector1">
            <a:avLst/>
          </a:prstGeom>
          <a:ln w="25400">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5" name="Conector recto de flecha 34">
            <a:extLst>
              <a:ext uri="{FF2B5EF4-FFF2-40B4-BE49-F238E27FC236}">
                <a16:creationId xmlns:a16="http://schemas.microsoft.com/office/drawing/2014/main" id="{A230157A-7B23-43A8-A655-4DF636D72D89}"/>
              </a:ext>
            </a:extLst>
          </p:cNvPr>
          <p:cNvCxnSpPr>
            <a:cxnSpLocks/>
          </p:cNvCxnSpPr>
          <p:nvPr/>
        </p:nvCxnSpPr>
        <p:spPr>
          <a:xfrm flipV="1">
            <a:off x="4511433" y="2385146"/>
            <a:ext cx="3088980" cy="617870"/>
          </a:xfrm>
          <a:prstGeom prst="straightConnector1">
            <a:avLst/>
          </a:prstGeom>
          <a:ln w="25400">
            <a:solidFill>
              <a:schemeClr val="accent1"/>
            </a:solidFill>
            <a:prstDash val="sysDash"/>
            <a:headEnd type="triangle" w="lg" len="lg"/>
            <a:tailEnd type="none" w="lg" len="lg"/>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D2910E1C-24AC-45E2-94FB-792E4538C1B3}"/>
              </a:ext>
            </a:extLst>
          </p:cNvPr>
          <p:cNvCxnSpPr>
            <a:cxnSpLocks/>
          </p:cNvCxnSpPr>
          <p:nvPr/>
        </p:nvCxnSpPr>
        <p:spPr>
          <a:xfrm>
            <a:off x="4121190" y="4068840"/>
            <a:ext cx="2509065" cy="1551389"/>
          </a:xfrm>
          <a:prstGeom prst="straightConnector1">
            <a:avLst/>
          </a:prstGeom>
          <a:ln w="25400">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018C13FB-9860-4E61-BA1A-E45781673EB0}"/>
              </a:ext>
            </a:extLst>
          </p:cNvPr>
          <p:cNvCxnSpPr>
            <a:cxnSpLocks/>
          </p:cNvCxnSpPr>
          <p:nvPr/>
        </p:nvCxnSpPr>
        <p:spPr>
          <a:xfrm>
            <a:off x="3870544" y="4187531"/>
            <a:ext cx="2650544" cy="1744533"/>
          </a:xfrm>
          <a:prstGeom prst="straightConnector1">
            <a:avLst/>
          </a:prstGeom>
          <a:ln w="25400">
            <a:solidFill>
              <a:schemeClr val="accent1"/>
            </a:solidFill>
            <a:prstDash val="sysDash"/>
            <a:headEnd type="triangle" w="lg" len="lg"/>
            <a:tailEnd type="none" w="lg" len="lg"/>
          </a:ln>
        </p:spPr>
        <p:style>
          <a:lnRef idx="1">
            <a:schemeClr val="accent1"/>
          </a:lnRef>
          <a:fillRef idx="0">
            <a:schemeClr val="accent1"/>
          </a:fillRef>
          <a:effectRef idx="0">
            <a:schemeClr val="accent1"/>
          </a:effectRef>
          <a:fontRef idx="minor">
            <a:schemeClr val="tx1"/>
          </a:fontRef>
        </p:style>
      </p:cxnSp>
      <p:sp>
        <p:nvSpPr>
          <p:cNvPr id="48" name="CuadroTexto 47">
            <a:extLst>
              <a:ext uri="{FF2B5EF4-FFF2-40B4-BE49-F238E27FC236}">
                <a16:creationId xmlns:a16="http://schemas.microsoft.com/office/drawing/2014/main" id="{08469867-8642-4AF6-9DF3-7376B83CF4F8}"/>
              </a:ext>
            </a:extLst>
          </p:cNvPr>
          <p:cNvSpPr txBox="1"/>
          <p:nvPr/>
        </p:nvSpPr>
        <p:spPr>
          <a:xfrm>
            <a:off x="8104696" y="5979432"/>
            <a:ext cx="1696170" cy="369332"/>
          </a:xfrm>
          <a:prstGeom prst="rect">
            <a:avLst/>
          </a:prstGeom>
          <a:noFill/>
        </p:spPr>
        <p:txBody>
          <a:bodyPr wrap="none" rtlCol="0">
            <a:spAutoFit/>
          </a:bodyPr>
          <a:lstStyle/>
          <a:p>
            <a:r>
              <a:rPr lang="es-MX" dirty="0"/>
              <a:t>miempresa.com</a:t>
            </a:r>
          </a:p>
        </p:txBody>
      </p:sp>
      <p:sp>
        <p:nvSpPr>
          <p:cNvPr id="49" name="CuadroTexto 48">
            <a:extLst>
              <a:ext uri="{FF2B5EF4-FFF2-40B4-BE49-F238E27FC236}">
                <a16:creationId xmlns:a16="http://schemas.microsoft.com/office/drawing/2014/main" id="{10120E12-E241-41B4-BD8F-6E914038C4A4}"/>
              </a:ext>
            </a:extLst>
          </p:cNvPr>
          <p:cNvSpPr txBox="1"/>
          <p:nvPr/>
        </p:nvSpPr>
        <p:spPr>
          <a:xfrm>
            <a:off x="10537371" y="4200623"/>
            <a:ext cx="644407" cy="369332"/>
          </a:xfrm>
          <a:prstGeom prst="rect">
            <a:avLst/>
          </a:prstGeom>
          <a:noFill/>
        </p:spPr>
        <p:txBody>
          <a:bodyPr wrap="none" rtlCol="0">
            <a:spAutoFit/>
          </a:bodyPr>
          <a:lstStyle/>
          <a:p>
            <a:r>
              <a:rPr lang="es-MX" dirty="0"/>
              <a:t>.</a:t>
            </a:r>
            <a:r>
              <a:rPr lang="es-MX" dirty="0" err="1"/>
              <a:t>com</a:t>
            </a:r>
            <a:endParaRPr lang="es-MX" dirty="0"/>
          </a:p>
        </p:txBody>
      </p:sp>
      <p:sp>
        <p:nvSpPr>
          <p:cNvPr id="50" name="CuadroTexto 49">
            <a:extLst>
              <a:ext uri="{FF2B5EF4-FFF2-40B4-BE49-F238E27FC236}">
                <a16:creationId xmlns:a16="http://schemas.microsoft.com/office/drawing/2014/main" id="{59910FD3-4C3F-4073-B1EE-671F8FD8B9AF}"/>
              </a:ext>
            </a:extLst>
          </p:cNvPr>
          <p:cNvSpPr txBox="1"/>
          <p:nvPr/>
        </p:nvSpPr>
        <p:spPr>
          <a:xfrm>
            <a:off x="9288199" y="2014853"/>
            <a:ext cx="766620" cy="369332"/>
          </a:xfrm>
          <a:prstGeom prst="rect">
            <a:avLst/>
          </a:prstGeom>
          <a:noFill/>
        </p:spPr>
        <p:txBody>
          <a:bodyPr wrap="none" rtlCol="0">
            <a:spAutoFit/>
          </a:bodyPr>
          <a:lstStyle/>
          <a:p>
            <a:r>
              <a:rPr lang="es-MX" dirty="0" err="1"/>
              <a:t>raiz</a:t>
            </a:r>
            <a:r>
              <a:rPr lang="es-MX" dirty="0"/>
              <a:t> (.)</a:t>
            </a:r>
          </a:p>
        </p:txBody>
      </p:sp>
      <p:sp>
        <p:nvSpPr>
          <p:cNvPr id="52" name="CuadroTexto 51">
            <a:extLst>
              <a:ext uri="{FF2B5EF4-FFF2-40B4-BE49-F238E27FC236}">
                <a16:creationId xmlns:a16="http://schemas.microsoft.com/office/drawing/2014/main" id="{D9A958A6-BA79-48E3-953A-A7A90B0FBF71}"/>
              </a:ext>
            </a:extLst>
          </p:cNvPr>
          <p:cNvSpPr txBox="1"/>
          <p:nvPr/>
        </p:nvSpPr>
        <p:spPr>
          <a:xfrm rot="18936893">
            <a:off x="1037164" y="3662881"/>
            <a:ext cx="2398039" cy="923330"/>
          </a:xfrm>
          <a:prstGeom prst="rect">
            <a:avLst/>
          </a:prstGeom>
          <a:noFill/>
        </p:spPr>
        <p:txBody>
          <a:bodyPr wrap="square" rtlCol="0">
            <a:spAutoFit/>
          </a:bodyPr>
          <a:lstStyle/>
          <a:p>
            <a:pPr algn="ctr"/>
            <a:r>
              <a:rPr lang="es-MX" dirty="0"/>
              <a:t>Recursiva</a:t>
            </a:r>
          </a:p>
          <a:p>
            <a:pPr algn="ctr"/>
            <a:r>
              <a:rPr lang="es-MX" b="1" dirty="0"/>
              <a:t>mail.miempresa.com</a:t>
            </a:r>
          </a:p>
          <a:p>
            <a:pPr algn="ctr"/>
            <a:endParaRPr lang="es-MX" dirty="0"/>
          </a:p>
        </p:txBody>
      </p:sp>
      <p:sp>
        <p:nvSpPr>
          <p:cNvPr id="53" name="CuadroTexto 52">
            <a:extLst>
              <a:ext uri="{FF2B5EF4-FFF2-40B4-BE49-F238E27FC236}">
                <a16:creationId xmlns:a16="http://schemas.microsoft.com/office/drawing/2014/main" id="{1D98539A-9D42-457C-B10D-073E58F330BB}"/>
              </a:ext>
            </a:extLst>
          </p:cNvPr>
          <p:cNvSpPr txBox="1"/>
          <p:nvPr/>
        </p:nvSpPr>
        <p:spPr>
          <a:xfrm rot="20905527">
            <a:off x="4793894" y="1841813"/>
            <a:ext cx="2398039" cy="923330"/>
          </a:xfrm>
          <a:prstGeom prst="rect">
            <a:avLst/>
          </a:prstGeom>
          <a:noFill/>
        </p:spPr>
        <p:txBody>
          <a:bodyPr wrap="square" rtlCol="0">
            <a:spAutoFit/>
          </a:bodyPr>
          <a:lstStyle/>
          <a:p>
            <a:pPr algn="ctr"/>
            <a:r>
              <a:rPr lang="es-MX" dirty="0"/>
              <a:t>1 iterativa buscando </a:t>
            </a:r>
            <a:r>
              <a:rPr lang="es-MX" b="1" dirty="0"/>
              <a:t>.com</a:t>
            </a:r>
          </a:p>
          <a:p>
            <a:pPr algn="ctr"/>
            <a:endParaRPr lang="es-MX" dirty="0"/>
          </a:p>
        </p:txBody>
      </p:sp>
      <p:sp>
        <p:nvSpPr>
          <p:cNvPr id="55" name="CuadroTexto 54">
            <a:extLst>
              <a:ext uri="{FF2B5EF4-FFF2-40B4-BE49-F238E27FC236}">
                <a16:creationId xmlns:a16="http://schemas.microsoft.com/office/drawing/2014/main" id="{D3ED5115-9AE3-4C5B-B1A0-C2012717208F}"/>
              </a:ext>
            </a:extLst>
          </p:cNvPr>
          <p:cNvSpPr txBox="1"/>
          <p:nvPr/>
        </p:nvSpPr>
        <p:spPr>
          <a:xfrm rot="676024">
            <a:off x="5508017" y="3096492"/>
            <a:ext cx="2398039" cy="923330"/>
          </a:xfrm>
          <a:prstGeom prst="rect">
            <a:avLst/>
          </a:prstGeom>
          <a:noFill/>
        </p:spPr>
        <p:txBody>
          <a:bodyPr wrap="square" rtlCol="0">
            <a:spAutoFit/>
          </a:bodyPr>
          <a:lstStyle/>
          <a:p>
            <a:pPr algn="ctr"/>
            <a:r>
              <a:rPr lang="es-MX" dirty="0"/>
              <a:t>2 iterativa buscando </a:t>
            </a:r>
            <a:r>
              <a:rPr lang="es-MX" b="1" dirty="0"/>
              <a:t>miemprepresa.com</a:t>
            </a:r>
          </a:p>
          <a:p>
            <a:pPr algn="ctr"/>
            <a:endParaRPr lang="es-MX" dirty="0"/>
          </a:p>
        </p:txBody>
      </p:sp>
      <p:sp>
        <p:nvSpPr>
          <p:cNvPr id="56" name="CuadroTexto 55">
            <a:extLst>
              <a:ext uri="{FF2B5EF4-FFF2-40B4-BE49-F238E27FC236}">
                <a16:creationId xmlns:a16="http://schemas.microsoft.com/office/drawing/2014/main" id="{87DBD472-62D8-4837-8EC9-16CB6DF3EE6B}"/>
              </a:ext>
            </a:extLst>
          </p:cNvPr>
          <p:cNvSpPr txBox="1"/>
          <p:nvPr/>
        </p:nvSpPr>
        <p:spPr>
          <a:xfrm rot="1854767">
            <a:off x="4285877" y="4442722"/>
            <a:ext cx="2409108" cy="646331"/>
          </a:xfrm>
          <a:prstGeom prst="rect">
            <a:avLst/>
          </a:prstGeom>
          <a:noFill/>
        </p:spPr>
        <p:txBody>
          <a:bodyPr wrap="square" rtlCol="0">
            <a:spAutoFit/>
          </a:bodyPr>
          <a:lstStyle/>
          <a:p>
            <a:pPr algn="ctr"/>
            <a:r>
              <a:rPr lang="es-MX" dirty="0"/>
              <a:t>3 iterativa</a:t>
            </a:r>
            <a:endParaRPr lang="es-MX" b="1" dirty="0"/>
          </a:p>
          <a:p>
            <a:pPr algn="ctr"/>
            <a:endParaRPr lang="es-MX" dirty="0"/>
          </a:p>
        </p:txBody>
      </p:sp>
      <p:sp>
        <p:nvSpPr>
          <p:cNvPr id="57" name="CuadroTexto 56">
            <a:extLst>
              <a:ext uri="{FF2B5EF4-FFF2-40B4-BE49-F238E27FC236}">
                <a16:creationId xmlns:a16="http://schemas.microsoft.com/office/drawing/2014/main" id="{F21B5C91-8DC5-4418-9C2C-F512EC297FDF}"/>
              </a:ext>
            </a:extLst>
          </p:cNvPr>
          <p:cNvSpPr txBox="1"/>
          <p:nvPr/>
        </p:nvSpPr>
        <p:spPr>
          <a:xfrm>
            <a:off x="1567543" y="2258908"/>
            <a:ext cx="1479012" cy="646331"/>
          </a:xfrm>
          <a:prstGeom prst="rect">
            <a:avLst/>
          </a:prstGeom>
          <a:noFill/>
        </p:spPr>
        <p:txBody>
          <a:bodyPr wrap="square" rtlCol="0">
            <a:spAutoFit/>
          </a:bodyPr>
          <a:lstStyle/>
          <a:p>
            <a:pPr algn="r"/>
            <a:r>
              <a:rPr lang="es-MX" dirty="0"/>
              <a:t>Servidor DNS local</a:t>
            </a:r>
          </a:p>
        </p:txBody>
      </p:sp>
    </p:spTree>
    <p:extLst>
      <p:ext uri="{BB962C8B-B14F-4D97-AF65-F5344CB8AC3E}">
        <p14:creationId xmlns:p14="http://schemas.microsoft.com/office/powerpoint/2010/main" val="1353406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Consulta recursiva</a:t>
            </a:r>
          </a:p>
        </p:txBody>
      </p:sp>
      <p:sp>
        <p:nvSpPr>
          <p:cNvPr id="3" name="Marcador de contenido 2"/>
          <p:cNvSpPr>
            <a:spLocks noGrp="1"/>
          </p:cNvSpPr>
          <p:nvPr>
            <p:ph idx="1"/>
          </p:nvPr>
        </p:nvSpPr>
        <p:spPr/>
        <p:txBody>
          <a:bodyPr/>
          <a:lstStyle/>
          <a:p>
            <a:r>
              <a:rPr lang="es-MX" dirty="0"/>
              <a:t>El cliente realiza una petición y se le devuelve directamente la respuesta a esta petición o un error</a:t>
            </a:r>
          </a:p>
          <a:p>
            <a:r>
              <a:rPr lang="es-MX" dirty="0"/>
              <a:t>Si el servidor consultado conoce la respuesta la devuelve directamente al cliente, en caso de no conocerla contactara con otro servidor de nombres para preguntarle a el.</a:t>
            </a:r>
          </a:p>
          <a:p>
            <a:r>
              <a:rPr lang="es-MX" dirty="0"/>
              <a:t>Esta consulta en cadena se puede extender hasta que el servidor reciba una respuesta o un error que pueda pasar al cliente</a:t>
            </a:r>
          </a:p>
        </p:txBody>
      </p:sp>
    </p:spTree>
    <p:extLst>
      <p:ext uri="{BB962C8B-B14F-4D97-AF65-F5344CB8AC3E}">
        <p14:creationId xmlns:p14="http://schemas.microsoft.com/office/powerpoint/2010/main" val="9100868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Consulta iterativa</a:t>
            </a:r>
          </a:p>
        </p:txBody>
      </p:sp>
      <p:sp>
        <p:nvSpPr>
          <p:cNvPr id="3" name="Marcador de contenido 2"/>
          <p:cNvSpPr>
            <a:spLocks noGrp="1"/>
          </p:cNvSpPr>
          <p:nvPr>
            <p:ph idx="1"/>
          </p:nvPr>
        </p:nvSpPr>
        <p:spPr>
          <a:xfrm>
            <a:off x="852678" y="2084832"/>
            <a:ext cx="10062972" cy="4023360"/>
          </a:xfrm>
        </p:spPr>
        <p:txBody>
          <a:bodyPr/>
          <a:lstStyle/>
          <a:p>
            <a:r>
              <a:rPr lang="es-MX" dirty="0"/>
              <a:t>El cliente además de una respuesta directa o un error, puede recibir una referencia a otro servidor de nombres para que realice la consulta en su lugar.</a:t>
            </a:r>
          </a:p>
          <a:p>
            <a:r>
              <a:rPr lang="es-MX" dirty="0"/>
              <a:t>El servidor de nombres consultado puede devolver la respuesta en caso de conocerla, si no la conoce devolverá al cliente una referencia a un servidor para que realice la consulta.</a:t>
            </a:r>
          </a:p>
          <a:p>
            <a:r>
              <a:rPr lang="es-MX" dirty="0"/>
              <a:t>Mientras que el método de consulta iterativa siempre esta presente, las consultas recursivas son opcionales, y un servidor de nombres no tiene porque aceptarlas</a:t>
            </a:r>
          </a:p>
        </p:txBody>
      </p:sp>
    </p:spTree>
    <p:extLst>
      <p:ext uri="{BB962C8B-B14F-4D97-AF65-F5344CB8AC3E}">
        <p14:creationId xmlns:p14="http://schemas.microsoft.com/office/powerpoint/2010/main" val="4253740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3DF8CF-48C1-4003-8BFC-A71F21C21CB3}"/>
              </a:ext>
            </a:extLst>
          </p:cNvPr>
          <p:cNvSpPr>
            <a:spLocks noGrp="1"/>
          </p:cNvSpPr>
          <p:nvPr>
            <p:ph type="title"/>
          </p:nvPr>
        </p:nvSpPr>
        <p:spPr/>
        <p:txBody>
          <a:bodyPr/>
          <a:lstStyle/>
          <a:p>
            <a:endParaRPr lang="es-MX" dirty="0"/>
          </a:p>
        </p:txBody>
      </p:sp>
      <p:sp>
        <p:nvSpPr>
          <p:cNvPr id="3" name="Marcador de texto 2">
            <a:extLst>
              <a:ext uri="{FF2B5EF4-FFF2-40B4-BE49-F238E27FC236}">
                <a16:creationId xmlns:a16="http://schemas.microsoft.com/office/drawing/2014/main" id="{A2DD3594-2423-44D5-9AC0-9CE267ED8E66}"/>
              </a:ext>
            </a:extLst>
          </p:cNvPr>
          <p:cNvSpPr>
            <a:spLocks noGrp="1"/>
          </p:cNvSpPr>
          <p:nvPr>
            <p:ph type="body" idx="1"/>
          </p:nvPr>
        </p:nvSpPr>
        <p:spPr/>
        <p:txBody>
          <a:bodyPr/>
          <a:lstStyle/>
          <a:p>
            <a:r>
              <a:rPr lang="es-MX" dirty="0"/>
              <a:t>3.1.3 Protocolo DHCP</a:t>
            </a:r>
          </a:p>
        </p:txBody>
      </p:sp>
    </p:spTree>
    <p:extLst>
      <p:ext uri="{BB962C8B-B14F-4D97-AF65-F5344CB8AC3E}">
        <p14:creationId xmlns:p14="http://schemas.microsoft.com/office/powerpoint/2010/main" val="2178099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A1F899-ED37-4410-9A6E-A1ABC6F65F86}"/>
              </a:ext>
            </a:extLst>
          </p:cNvPr>
          <p:cNvSpPr>
            <a:spLocks noGrp="1"/>
          </p:cNvSpPr>
          <p:nvPr>
            <p:ph type="title"/>
          </p:nvPr>
        </p:nvSpPr>
        <p:spPr/>
        <p:txBody>
          <a:bodyPr/>
          <a:lstStyle/>
          <a:p>
            <a:r>
              <a:rPr lang="es-MX" dirty="0"/>
              <a:t>DHCP Dynamic Host </a:t>
            </a:r>
            <a:r>
              <a:rPr lang="es-MX" dirty="0" err="1"/>
              <a:t>Configuration</a:t>
            </a:r>
            <a:r>
              <a:rPr lang="es-MX" dirty="0"/>
              <a:t> </a:t>
            </a:r>
            <a:r>
              <a:rPr lang="es-MX" dirty="0" err="1"/>
              <a:t>Protocol</a:t>
            </a:r>
            <a:endParaRPr lang="es-MX" dirty="0"/>
          </a:p>
        </p:txBody>
      </p:sp>
      <p:sp>
        <p:nvSpPr>
          <p:cNvPr id="3" name="Marcador de contenido 2">
            <a:extLst>
              <a:ext uri="{FF2B5EF4-FFF2-40B4-BE49-F238E27FC236}">
                <a16:creationId xmlns:a16="http://schemas.microsoft.com/office/drawing/2014/main" id="{C5F9EB47-2E06-4B8A-9A48-3EB156218AFD}"/>
              </a:ext>
            </a:extLst>
          </p:cNvPr>
          <p:cNvSpPr>
            <a:spLocks noGrp="1"/>
          </p:cNvSpPr>
          <p:nvPr>
            <p:ph idx="1"/>
          </p:nvPr>
        </p:nvSpPr>
        <p:spPr/>
        <p:txBody>
          <a:bodyPr/>
          <a:lstStyle/>
          <a:p>
            <a:pPr marL="0" indent="0">
              <a:buNone/>
            </a:pPr>
            <a:r>
              <a:rPr lang="es-MX" dirty="0"/>
              <a:t>DHCP permite asignar automáticamente direcciones IP reutilizables a clientes DHCP.</a:t>
            </a:r>
          </a:p>
        </p:txBody>
      </p:sp>
    </p:spTree>
    <p:extLst>
      <p:ext uri="{BB962C8B-B14F-4D97-AF65-F5344CB8AC3E}">
        <p14:creationId xmlns:p14="http://schemas.microsoft.com/office/powerpoint/2010/main" val="130209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46A55DFC-76FA-434B-BF10-91D0A693019E}"/>
              </a:ext>
            </a:extLst>
          </p:cNvPr>
          <p:cNvSpPr>
            <a:spLocks noGrp="1"/>
          </p:cNvSpPr>
          <p:nvPr>
            <p:ph type="title"/>
          </p:nvPr>
        </p:nvSpPr>
        <p:spPr/>
        <p:txBody>
          <a:bodyPr/>
          <a:lstStyle/>
          <a:p>
            <a:endParaRPr lang="es-MX" dirty="0"/>
          </a:p>
        </p:txBody>
      </p:sp>
      <p:sp>
        <p:nvSpPr>
          <p:cNvPr id="5" name="Marcador de texto 4">
            <a:extLst>
              <a:ext uri="{FF2B5EF4-FFF2-40B4-BE49-F238E27FC236}">
                <a16:creationId xmlns:a16="http://schemas.microsoft.com/office/drawing/2014/main" id="{2DDCAA79-D447-4894-A5D3-89CC67585D6B}"/>
              </a:ext>
            </a:extLst>
          </p:cNvPr>
          <p:cNvSpPr>
            <a:spLocks noGrp="1"/>
          </p:cNvSpPr>
          <p:nvPr>
            <p:ph type="body" idx="1"/>
          </p:nvPr>
        </p:nvSpPr>
        <p:spPr/>
        <p:txBody>
          <a:bodyPr/>
          <a:lstStyle/>
          <a:p>
            <a:r>
              <a:rPr lang="es-MX" dirty="0"/>
              <a:t>3.1 Aplicaciones sobre un servicio no orientado a conexión</a:t>
            </a:r>
          </a:p>
        </p:txBody>
      </p:sp>
    </p:spTree>
    <p:extLst>
      <p:ext uri="{BB962C8B-B14F-4D97-AF65-F5344CB8AC3E}">
        <p14:creationId xmlns:p14="http://schemas.microsoft.com/office/powerpoint/2010/main" val="16442533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5484BB-4F3E-448E-B4E7-CC8092F80962}"/>
              </a:ext>
            </a:extLst>
          </p:cNvPr>
          <p:cNvSpPr>
            <a:spLocks noGrp="1"/>
          </p:cNvSpPr>
          <p:nvPr>
            <p:ph type="title"/>
          </p:nvPr>
        </p:nvSpPr>
        <p:spPr/>
        <p:txBody>
          <a:bodyPr/>
          <a:lstStyle/>
          <a:p>
            <a:r>
              <a:rPr lang="es-MX" dirty="0"/>
              <a:t>Introducción a DHCP</a:t>
            </a:r>
          </a:p>
        </p:txBody>
      </p:sp>
      <p:sp>
        <p:nvSpPr>
          <p:cNvPr id="3" name="Marcador de contenido 2">
            <a:extLst>
              <a:ext uri="{FF2B5EF4-FFF2-40B4-BE49-F238E27FC236}">
                <a16:creationId xmlns:a16="http://schemas.microsoft.com/office/drawing/2014/main" id="{C165CA44-6166-4657-8DFF-E784CA403169}"/>
              </a:ext>
            </a:extLst>
          </p:cNvPr>
          <p:cNvSpPr>
            <a:spLocks noGrp="1"/>
          </p:cNvSpPr>
          <p:nvPr>
            <p:ph idx="1"/>
          </p:nvPr>
        </p:nvSpPr>
        <p:spPr/>
        <p:txBody>
          <a:bodyPr/>
          <a:lstStyle/>
          <a:p>
            <a:r>
              <a:rPr lang="es-MX" dirty="0"/>
              <a:t>El protocolo DHCP (</a:t>
            </a:r>
            <a:r>
              <a:rPr lang="es-MX" dirty="0" err="1"/>
              <a:t>Dinamic</a:t>
            </a:r>
            <a:r>
              <a:rPr lang="es-MX" dirty="0"/>
              <a:t> Host </a:t>
            </a:r>
            <a:r>
              <a:rPr lang="es-MX" dirty="0" err="1"/>
              <a:t>Configuration</a:t>
            </a:r>
            <a:r>
              <a:rPr lang="es-MX" dirty="0"/>
              <a:t> </a:t>
            </a:r>
            <a:r>
              <a:rPr lang="es-MX" dirty="0" err="1"/>
              <a:t>Protocol</a:t>
            </a:r>
            <a:r>
              <a:rPr lang="es-MX" dirty="0"/>
              <a:t>) proporciona un mecanismo para intercambiar información de configuración a los distintos clientes en una red TCP/IP</a:t>
            </a:r>
          </a:p>
          <a:p>
            <a:r>
              <a:rPr lang="es-MX" dirty="0"/>
              <a:t>DHCP tiene dos componentes principales:</a:t>
            </a:r>
          </a:p>
          <a:p>
            <a:pPr lvl="1"/>
            <a:r>
              <a:rPr lang="es-MX" dirty="0"/>
              <a:t>Un protocolo para entregar los datos de configuración a los distintos clientes</a:t>
            </a:r>
          </a:p>
          <a:p>
            <a:pPr lvl="1"/>
            <a:r>
              <a:rPr lang="es-MX" dirty="0"/>
              <a:t>Un mecanismo para almacenar las direcciones de red servidas a los distintos clientes</a:t>
            </a:r>
          </a:p>
        </p:txBody>
      </p:sp>
    </p:spTree>
    <p:extLst>
      <p:ext uri="{BB962C8B-B14F-4D97-AF65-F5344CB8AC3E}">
        <p14:creationId xmlns:p14="http://schemas.microsoft.com/office/powerpoint/2010/main" val="6673594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47D0C6-9C0F-4317-AA0E-0242B1FEEF7F}"/>
              </a:ext>
            </a:extLst>
          </p:cNvPr>
          <p:cNvSpPr>
            <a:spLocks noGrp="1"/>
          </p:cNvSpPr>
          <p:nvPr>
            <p:ph type="title"/>
          </p:nvPr>
        </p:nvSpPr>
        <p:spPr/>
        <p:txBody>
          <a:bodyPr/>
          <a:lstStyle/>
          <a:p>
            <a:r>
              <a:rPr lang="es-MX" dirty="0"/>
              <a:t>Introducción a DHCP</a:t>
            </a:r>
          </a:p>
        </p:txBody>
      </p:sp>
      <p:sp>
        <p:nvSpPr>
          <p:cNvPr id="3" name="Marcador de contenido 2">
            <a:extLst>
              <a:ext uri="{FF2B5EF4-FFF2-40B4-BE49-F238E27FC236}">
                <a16:creationId xmlns:a16="http://schemas.microsoft.com/office/drawing/2014/main" id="{F0100D76-3254-4F28-8F88-C7F954E88B45}"/>
              </a:ext>
            </a:extLst>
          </p:cNvPr>
          <p:cNvSpPr>
            <a:spLocks noGrp="1"/>
          </p:cNvSpPr>
          <p:nvPr>
            <p:ph idx="1"/>
          </p:nvPr>
        </p:nvSpPr>
        <p:spPr/>
        <p:txBody>
          <a:bodyPr/>
          <a:lstStyle/>
          <a:p>
            <a:r>
              <a:rPr lang="es-MX" dirty="0"/>
              <a:t>DHCP se construye sobre un modelo cliente-servidor, donde un servidor DHCP designado se encarga de almacenar direcciones de red y entregar los parámetros de configuración a los clientes que se van a configurar de forma dinámica.</a:t>
            </a:r>
          </a:p>
        </p:txBody>
      </p:sp>
    </p:spTree>
    <p:extLst>
      <p:ext uri="{BB962C8B-B14F-4D97-AF65-F5344CB8AC3E}">
        <p14:creationId xmlns:p14="http://schemas.microsoft.com/office/powerpoint/2010/main" val="6183644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47D0C6-9C0F-4317-AA0E-0242B1FEEF7F}"/>
              </a:ext>
            </a:extLst>
          </p:cNvPr>
          <p:cNvSpPr>
            <a:spLocks noGrp="1"/>
          </p:cNvSpPr>
          <p:nvPr>
            <p:ph type="title"/>
          </p:nvPr>
        </p:nvSpPr>
        <p:spPr/>
        <p:txBody>
          <a:bodyPr/>
          <a:lstStyle/>
          <a:p>
            <a:r>
              <a:rPr lang="es-MX" dirty="0"/>
              <a:t>Introducción a DHCP</a:t>
            </a:r>
          </a:p>
        </p:txBody>
      </p:sp>
      <p:sp>
        <p:nvSpPr>
          <p:cNvPr id="3" name="Marcador de contenido 2">
            <a:extLst>
              <a:ext uri="{FF2B5EF4-FFF2-40B4-BE49-F238E27FC236}">
                <a16:creationId xmlns:a16="http://schemas.microsoft.com/office/drawing/2014/main" id="{F0100D76-3254-4F28-8F88-C7F954E88B45}"/>
              </a:ext>
            </a:extLst>
          </p:cNvPr>
          <p:cNvSpPr>
            <a:spLocks noGrp="1"/>
          </p:cNvSpPr>
          <p:nvPr>
            <p:ph idx="1"/>
          </p:nvPr>
        </p:nvSpPr>
        <p:spPr/>
        <p:txBody>
          <a:bodyPr/>
          <a:lstStyle/>
          <a:p>
            <a:r>
              <a:rPr lang="es-MX" dirty="0"/>
              <a:t>Existen dos formas de asignar las direcciones IP</a:t>
            </a:r>
          </a:p>
          <a:p>
            <a:pPr lvl="1"/>
            <a:r>
              <a:rPr lang="es-MX" dirty="0"/>
              <a:t>Dinámico, en el que el DHCP asigna una dirección IP por un periodo de tiempo o hasta que el cliente libere esa dirección</a:t>
            </a:r>
          </a:p>
          <a:p>
            <a:pPr lvl="1"/>
            <a:r>
              <a:rPr lang="es-MX" dirty="0"/>
              <a:t>Manual, las direcciones son asignadas por un administrador de red y el DHCP se encarga de transportarlas hasta el cliente.</a:t>
            </a:r>
          </a:p>
        </p:txBody>
      </p:sp>
    </p:spTree>
    <p:extLst>
      <p:ext uri="{BB962C8B-B14F-4D97-AF65-F5344CB8AC3E}">
        <p14:creationId xmlns:p14="http://schemas.microsoft.com/office/powerpoint/2010/main" val="26587882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47D0C6-9C0F-4317-AA0E-0242B1FEEF7F}"/>
              </a:ext>
            </a:extLst>
          </p:cNvPr>
          <p:cNvSpPr>
            <a:spLocks noGrp="1"/>
          </p:cNvSpPr>
          <p:nvPr>
            <p:ph type="title"/>
          </p:nvPr>
        </p:nvSpPr>
        <p:spPr/>
        <p:txBody>
          <a:bodyPr/>
          <a:lstStyle/>
          <a:p>
            <a:r>
              <a:rPr lang="es-MX" dirty="0"/>
              <a:t>Almacenamiento dinámico</a:t>
            </a:r>
          </a:p>
        </p:txBody>
      </p:sp>
      <p:sp>
        <p:nvSpPr>
          <p:cNvPr id="3" name="Marcador de contenido 2">
            <a:extLst>
              <a:ext uri="{FF2B5EF4-FFF2-40B4-BE49-F238E27FC236}">
                <a16:creationId xmlns:a16="http://schemas.microsoft.com/office/drawing/2014/main" id="{F0100D76-3254-4F28-8F88-C7F954E88B45}"/>
              </a:ext>
            </a:extLst>
          </p:cNvPr>
          <p:cNvSpPr>
            <a:spLocks noGrp="1"/>
          </p:cNvSpPr>
          <p:nvPr>
            <p:ph idx="1"/>
          </p:nvPr>
        </p:nvSpPr>
        <p:spPr/>
        <p:txBody>
          <a:bodyPr>
            <a:normAutofit/>
          </a:bodyPr>
          <a:lstStyle/>
          <a:p>
            <a:r>
              <a:rPr lang="es-MX" dirty="0"/>
              <a:t>Permite la reutilización automática de las direcciones que no se vayan a utilizar más tiempo por el cliente al que fueron asignadas</a:t>
            </a:r>
          </a:p>
          <a:p>
            <a:r>
              <a:rPr lang="es-MX" dirty="0"/>
              <a:t>Se usa para asignar direcciones a un cliente que se conectará a la red por un tiempo limitado o para compartir un grupo de direcciones IP entre un grupo de clientes que no las necesitan de forma permanente</a:t>
            </a:r>
          </a:p>
          <a:p>
            <a:r>
              <a:rPr lang="es-MX" dirty="0"/>
              <a:t>Sirve para asignar direcciones IP a un nuevo cliente que esté conectado de forma permanente a una red donde las direcciones IP sean lo suficientemente escasas como para reclamarlas cuando los clientes antiguos se retiren</a:t>
            </a:r>
          </a:p>
          <a:p>
            <a:endParaRPr lang="es-MX" dirty="0"/>
          </a:p>
        </p:txBody>
      </p:sp>
    </p:spTree>
    <p:extLst>
      <p:ext uri="{BB962C8B-B14F-4D97-AF65-F5344CB8AC3E}">
        <p14:creationId xmlns:p14="http://schemas.microsoft.com/office/powerpoint/2010/main" val="31620267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47D0C6-9C0F-4317-AA0E-0242B1FEEF7F}"/>
              </a:ext>
            </a:extLst>
          </p:cNvPr>
          <p:cNvSpPr>
            <a:spLocks noGrp="1"/>
          </p:cNvSpPr>
          <p:nvPr>
            <p:ph type="title"/>
          </p:nvPr>
        </p:nvSpPr>
        <p:spPr/>
        <p:txBody>
          <a:bodyPr/>
          <a:lstStyle/>
          <a:p>
            <a:r>
              <a:rPr lang="es-MX" dirty="0"/>
              <a:t>Almacenamiento manual</a:t>
            </a:r>
          </a:p>
        </p:txBody>
      </p:sp>
      <p:sp>
        <p:nvSpPr>
          <p:cNvPr id="3" name="Marcador de contenido 2">
            <a:extLst>
              <a:ext uri="{FF2B5EF4-FFF2-40B4-BE49-F238E27FC236}">
                <a16:creationId xmlns:a16="http://schemas.microsoft.com/office/drawing/2014/main" id="{F0100D76-3254-4F28-8F88-C7F954E88B45}"/>
              </a:ext>
            </a:extLst>
          </p:cNvPr>
          <p:cNvSpPr>
            <a:spLocks noGrp="1"/>
          </p:cNvSpPr>
          <p:nvPr>
            <p:ph idx="1"/>
          </p:nvPr>
        </p:nvSpPr>
        <p:spPr/>
        <p:txBody>
          <a:bodyPr/>
          <a:lstStyle/>
          <a:p>
            <a:r>
              <a:rPr lang="es-MX" dirty="0"/>
              <a:t>Permite al protocolo DHCP evitar los errores de configuración manual de los clientes a los que se vayan a asignar direcciones IP y que se encuentren en entornos donde la gestión de las direcciones IP quede fuera de la maquinaria del protocolo DHCP</a:t>
            </a:r>
          </a:p>
        </p:txBody>
      </p:sp>
    </p:spTree>
    <p:extLst>
      <p:ext uri="{BB962C8B-B14F-4D97-AF65-F5344CB8AC3E}">
        <p14:creationId xmlns:p14="http://schemas.microsoft.com/office/powerpoint/2010/main" val="25356367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47D0C6-9C0F-4317-AA0E-0242B1FEEF7F}"/>
              </a:ext>
            </a:extLst>
          </p:cNvPr>
          <p:cNvSpPr>
            <a:spLocks noGrp="1"/>
          </p:cNvSpPr>
          <p:nvPr>
            <p:ph type="title"/>
          </p:nvPr>
        </p:nvSpPr>
        <p:spPr/>
        <p:txBody>
          <a:bodyPr/>
          <a:lstStyle/>
          <a:p>
            <a:r>
              <a:rPr lang="es-MX" dirty="0"/>
              <a:t>Introducción a DHCP</a:t>
            </a:r>
          </a:p>
        </p:txBody>
      </p:sp>
      <p:sp>
        <p:nvSpPr>
          <p:cNvPr id="3" name="Marcador de contenido 2">
            <a:extLst>
              <a:ext uri="{FF2B5EF4-FFF2-40B4-BE49-F238E27FC236}">
                <a16:creationId xmlns:a16="http://schemas.microsoft.com/office/drawing/2014/main" id="{F0100D76-3254-4F28-8F88-C7F954E88B45}"/>
              </a:ext>
            </a:extLst>
          </p:cNvPr>
          <p:cNvSpPr>
            <a:spLocks noGrp="1"/>
          </p:cNvSpPr>
          <p:nvPr>
            <p:ph idx="1"/>
          </p:nvPr>
        </p:nvSpPr>
        <p:spPr/>
        <p:txBody>
          <a:bodyPr/>
          <a:lstStyle/>
          <a:p>
            <a:r>
              <a:rPr lang="es-MX" dirty="0"/>
              <a:t>Existen dos comportamientos básicos</a:t>
            </a:r>
          </a:p>
          <a:p>
            <a:pPr lvl="1"/>
            <a:r>
              <a:rPr lang="es-MX" dirty="0"/>
              <a:t>Agente </a:t>
            </a:r>
            <a:r>
              <a:rPr lang="es-MX" dirty="0" err="1"/>
              <a:t>relay</a:t>
            </a:r>
            <a:r>
              <a:rPr lang="es-MX" dirty="0"/>
              <a:t>, que se encarga de trasladar los mensajes dentro de un mismo segmento de red a un servidor DHCP conocido,</a:t>
            </a:r>
          </a:p>
          <a:p>
            <a:pPr lvl="1"/>
            <a:r>
              <a:rPr lang="es-MX" dirty="0"/>
              <a:t>Como servidor</a:t>
            </a:r>
          </a:p>
          <a:p>
            <a:pPr marL="457200" lvl="1" indent="0">
              <a:buNone/>
            </a:pPr>
            <a:endParaRPr lang="es-MX" dirty="0"/>
          </a:p>
        </p:txBody>
      </p:sp>
    </p:spTree>
    <p:extLst>
      <p:ext uri="{BB962C8B-B14F-4D97-AF65-F5344CB8AC3E}">
        <p14:creationId xmlns:p14="http://schemas.microsoft.com/office/powerpoint/2010/main" val="35037030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E26AE6-25BC-4E9B-9D3A-B3FBD29D81B0}"/>
              </a:ext>
            </a:extLst>
          </p:cNvPr>
          <p:cNvSpPr>
            <a:spLocks noGrp="1"/>
          </p:cNvSpPr>
          <p:nvPr>
            <p:ph type="title"/>
          </p:nvPr>
        </p:nvSpPr>
        <p:spPr/>
        <p:txBody>
          <a:bodyPr/>
          <a:lstStyle/>
          <a:p>
            <a:r>
              <a:rPr lang="es-MX" dirty="0"/>
              <a:t>Introducción a DHCP</a:t>
            </a:r>
          </a:p>
        </p:txBody>
      </p:sp>
      <p:sp>
        <p:nvSpPr>
          <p:cNvPr id="3" name="Marcador de contenido 2">
            <a:extLst>
              <a:ext uri="{FF2B5EF4-FFF2-40B4-BE49-F238E27FC236}">
                <a16:creationId xmlns:a16="http://schemas.microsoft.com/office/drawing/2014/main" id="{8F21B1BA-1549-4D42-B2C4-0979D4202AC9}"/>
              </a:ext>
            </a:extLst>
          </p:cNvPr>
          <p:cNvSpPr>
            <a:spLocks noGrp="1"/>
          </p:cNvSpPr>
          <p:nvPr>
            <p:ph idx="1"/>
          </p:nvPr>
        </p:nvSpPr>
        <p:spPr/>
        <p:txBody>
          <a:bodyPr>
            <a:normAutofit/>
          </a:bodyPr>
          <a:lstStyle/>
          <a:p>
            <a:r>
              <a:rPr lang="es-MX" dirty="0"/>
              <a:t>El protocolo DHCP está diseñado para soportar clientes DHCP con la configuración de parámetros definida en las RFC de especificaciones de hosts</a:t>
            </a:r>
          </a:p>
          <a:p>
            <a:r>
              <a:rPr lang="es-MX" dirty="0"/>
              <a:t>Después de obtener los parámetros de configuración a través del protocolo DHCP, los clientes deben ser capaces de intercambiar paquetes con otros hosts de la intranet o incluso de la internet si se dispone de direcciones para ello</a:t>
            </a:r>
          </a:p>
          <a:p>
            <a:r>
              <a:rPr lang="es-MX" dirty="0"/>
              <a:t>No todos estos parámetros se requieren para una nueva inicialización de un cliente</a:t>
            </a:r>
          </a:p>
        </p:txBody>
      </p:sp>
    </p:spTree>
    <p:extLst>
      <p:ext uri="{BB962C8B-B14F-4D97-AF65-F5344CB8AC3E}">
        <p14:creationId xmlns:p14="http://schemas.microsoft.com/office/powerpoint/2010/main" val="18016518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A12920-710F-42FC-BB3C-795DC1ED8677}"/>
              </a:ext>
            </a:extLst>
          </p:cNvPr>
          <p:cNvSpPr>
            <a:spLocks noGrp="1"/>
          </p:cNvSpPr>
          <p:nvPr>
            <p:ph type="title"/>
          </p:nvPr>
        </p:nvSpPr>
        <p:spPr/>
        <p:txBody>
          <a:bodyPr/>
          <a:lstStyle/>
          <a:p>
            <a:r>
              <a:rPr lang="es-MX" dirty="0"/>
              <a:t>Introducción a DHCP</a:t>
            </a:r>
          </a:p>
        </p:txBody>
      </p:sp>
      <p:sp>
        <p:nvSpPr>
          <p:cNvPr id="3" name="Marcador de contenido 2">
            <a:extLst>
              <a:ext uri="{FF2B5EF4-FFF2-40B4-BE49-F238E27FC236}">
                <a16:creationId xmlns:a16="http://schemas.microsoft.com/office/drawing/2014/main" id="{B86D0A87-268C-45F4-A43D-76075450CB41}"/>
              </a:ext>
            </a:extLst>
          </p:cNvPr>
          <p:cNvSpPr>
            <a:spLocks noGrp="1"/>
          </p:cNvSpPr>
          <p:nvPr>
            <p:ph idx="1"/>
          </p:nvPr>
        </p:nvSpPr>
        <p:spPr/>
        <p:txBody>
          <a:bodyPr/>
          <a:lstStyle/>
          <a:p>
            <a:r>
              <a:rPr lang="es-MX" dirty="0"/>
              <a:t>Un cliente y un servidor pueden negociar la transmisión de sólo los parámetros requeridos por un cliente o específicos de una determinada subred</a:t>
            </a:r>
          </a:p>
          <a:p>
            <a:r>
              <a:rPr lang="es-MX" dirty="0"/>
              <a:t>El DHCP incluso permite, aunque no requiere, la configuración de parámetros no relacionados directamente con el protocolo IP, por ejemplo el DNS (</a:t>
            </a:r>
            <a:r>
              <a:rPr lang="es-MX" dirty="0" err="1"/>
              <a:t>Domain</a:t>
            </a:r>
            <a:r>
              <a:rPr lang="es-MX" dirty="0"/>
              <a:t> </a:t>
            </a:r>
            <a:r>
              <a:rPr lang="es-MX" dirty="0" err="1"/>
              <a:t>Name</a:t>
            </a:r>
            <a:r>
              <a:rPr lang="es-MX" dirty="0"/>
              <a:t> </a:t>
            </a:r>
            <a:r>
              <a:rPr lang="es-MX" dirty="0" err="1"/>
              <a:t>System</a:t>
            </a:r>
            <a:r>
              <a:rPr lang="es-MX" dirty="0"/>
              <a:t>).</a:t>
            </a:r>
          </a:p>
        </p:txBody>
      </p:sp>
    </p:spTree>
    <p:extLst>
      <p:ext uri="{BB962C8B-B14F-4D97-AF65-F5344CB8AC3E}">
        <p14:creationId xmlns:p14="http://schemas.microsoft.com/office/powerpoint/2010/main" val="23932341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A38742-1FE4-4E1F-8153-7E6DAC976046}"/>
              </a:ext>
            </a:extLst>
          </p:cNvPr>
          <p:cNvSpPr>
            <a:spLocks noGrp="1"/>
          </p:cNvSpPr>
          <p:nvPr>
            <p:ph type="title"/>
          </p:nvPr>
        </p:nvSpPr>
        <p:spPr/>
        <p:txBody>
          <a:bodyPr/>
          <a:lstStyle/>
          <a:p>
            <a:r>
              <a:rPr lang="es-MX" dirty="0"/>
              <a:t>Protocolo DHCP</a:t>
            </a:r>
          </a:p>
        </p:txBody>
      </p:sp>
      <p:sp>
        <p:nvSpPr>
          <p:cNvPr id="3" name="Marcador de contenido 2">
            <a:extLst>
              <a:ext uri="{FF2B5EF4-FFF2-40B4-BE49-F238E27FC236}">
                <a16:creationId xmlns:a16="http://schemas.microsoft.com/office/drawing/2014/main" id="{BEFBD438-1A03-48FD-AFDB-2CD96FBE2AB5}"/>
              </a:ext>
            </a:extLst>
          </p:cNvPr>
          <p:cNvSpPr>
            <a:spLocks noGrp="1"/>
          </p:cNvSpPr>
          <p:nvPr>
            <p:ph idx="1"/>
          </p:nvPr>
        </p:nvSpPr>
        <p:spPr/>
        <p:txBody>
          <a:bodyPr/>
          <a:lstStyle/>
          <a:p>
            <a:r>
              <a:rPr lang="es-MX" dirty="0"/>
              <a:t>El protocolo DHCP se construye con una arquitectura cliente/servidor.</a:t>
            </a:r>
          </a:p>
          <a:p>
            <a:r>
              <a:rPr lang="es-MX" dirty="0"/>
              <a:t>La interacción entre ambos se describe a continuación. Algunos pasos se omiten cuando el cliente conoce su dirección:</a:t>
            </a:r>
          </a:p>
          <a:p>
            <a:pPr lvl="1"/>
            <a:r>
              <a:rPr lang="es-MX" dirty="0"/>
              <a:t>El cliente envía un mensaje DHCPDISCOVER de broadcast en su subred física. Este mensaje puede tener opciones de tiempo de cesión de dirección o valores para la dirección.</a:t>
            </a:r>
          </a:p>
          <a:p>
            <a:pPr lvl="1"/>
            <a:r>
              <a:rPr lang="es-MX" dirty="0"/>
              <a:t>Si el servidor no está en la misma subred se envía a él a través de un </a:t>
            </a:r>
            <a:r>
              <a:rPr lang="es-MX" dirty="0" err="1"/>
              <a:t>relay</a:t>
            </a:r>
            <a:r>
              <a:rPr lang="es-MX" dirty="0"/>
              <a:t> ( un equipo encargado de trasladar las peticiones al servidor de la subred a la que él está conectado ).</a:t>
            </a:r>
          </a:p>
          <a:p>
            <a:pPr lvl="1"/>
            <a:r>
              <a:rPr lang="es-MX" dirty="0"/>
              <a:t>Cada servidor puede responder con un mensaje DHCPOFFER que incluye una dirección de red válida y otros parámetros de configuración.</a:t>
            </a:r>
          </a:p>
          <a:p>
            <a:pPr lvl="1"/>
            <a:endParaRPr lang="es-MX" dirty="0"/>
          </a:p>
          <a:p>
            <a:pPr lvl="1"/>
            <a:endParaRPr lang="es-MX" dirty="0"/>
          </a:p>
        </p:txBody>
      </p:sp>
    </p:spTree>
    <p:extLst>
      <p:ext uri="{BB962C8B-B14F-4D97-AF65-F5344CB8AC3E}">
        <p14:creationId xmlns:p14="http://schemas.microsoft.com/office/powerpoint/2010/main" val="36009481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E073AA-C376-4646-B4BC-83281E66F417}"/>
              </a:ext>
            </a:extLst>
          </p:cNvPr>
          <p:cNvSpPr>
            <a:spLocks noGrp="1"/>
          </p:cNvSpPr>
          <p:nvPr>
            <p:ph type="title"/>
          </p:nvPr>
        </p:nvSpPr>
        <p:spPr/>
        <p:txBody>
          <a:bodyPr/>
          <a:lstStyle/>
          <a:p>
            <a:r>
              <a:rPr lang="es-MX" dirty="0"/>
              <a:t>Protocolo DHCP</a:t>
            </a:r>
          </a:p>
        </p:txBody>
      </p:sp>
      <p:sp>
        <p:nvSpPr>
          <p:cNvPr id="3" name="Marcador de contenido 2">
            <a:extLst>
              <a:ext uri="{FF2B5EF4-FFF2-40B4-BE49-F238E27FC236}">
                <a16:creationId xmlns:a16="http://schemas.microsoft.com/office/drawing/2014/main" id="{AE7FF9BD-F14D-46D9-ABE1-6D6651492AE0}"/>
              </a:ext>
            </a:extLst>
          </p:cNvPr>
          <p:cNvSpPr>
            <a:spLocks noGrp="1"/>
          </p:cNvSpPr>
          <p:nvPr>
            <p:ph idx="1"/>
          </p:nvPr>
        </p:nvSpPr>
        <p:spPr/>
        <p:txBody>
          <a:bodyPr>
            <a:normAutofit fontScale="92500" lnSpcReduction="10000"/>
          </a:bodyPr>
          <a:lstStyle/>
          <a:p>
            <a:r>
              <a:rPr lang="es-MX" dirty="0"/>
              <a:t>Los posibles mensajes DHCP son los siguientes:</a:t>
            </a:r>
          </a:p>
          <a:p>
            <a:r>
              <a:rPr lang="es-MX" dirty="0"/>
              <a:t>DHCPDISCOVER, Broadcast de cliente para localizar servidores</a:t>
            </a:r>
          </a:p>
          <a:p>
            <a:r>
              <a:rPr lang="es-MX" dirty="0"/>
              <a:t>DHCPOFFER, Del servidor al cliente en respuesta al DHCPDISCOVER con parámetros de configuración</a:t>
            </a:r>
          </a:p>
          <a:p>
            <a:r>
              <a:rPr lang="es-MX" dirty="0"/>
              <a:t>DHCPREQUEST De cliente a servidores </a:t>
            </a:r>
          </a:p>
          <a:p>
            <a:pPr marL="914400" lvl="1" indent="-457200">
              <a:buFont typeface="+mj-lt"/>
              <a:buAutoNum type="alphaLcParenR"/>
            </a:pPr>
            <a:r>
              <a:rPr lang="es-MX" dirty="0"/>
              <a:t>pidiendo unos parámetros ofrecidos por uno de los servidores </a:t>
            </a:r>
          </a:p>
          <a:p>
            <a:pPr marL="914400" lvl="1" indent="-457200">
              <a:buFont typeface="+mj-lt"/>
              <a:buAutoNum type="alphaLcParenR"/>
            </a:pPr>
            <a:r>
              <a:rPr lang="es-MX" dirty="0"/>
              <a:t>confirmando la corrección de la dirección almacenada después de un reinicio del sistema o</a:t>
            </a:r>
          </a:p>
          <a:p>
            <a:pPr marL="914400" lvl="1" indent="-457200">
              <a:buFont typeface="+mj-lt"/>
              <a:buAutoNum type="alphaLcParenR"/>
            </a:pPr>
            <a:r>
              <a:rPr lang="es-MX" dirty="0"/>
              <a:t>extendiendo la cesión para un dirección concedida.</a:t>
            </a:r>
          </a:p>
          <a:p>
            <a:r>
              <a:rPr lang="es-MX" dirty="0"/>
              <a:t>DHCPACK, Del servidor al cliente con los parámetros de configuración incluida la dirección de red concedida.</a:t>
            </a:r>
          </a:p>
        </p:txBody>
      </p:sp>
    </p:spTree>
    <p:extLst>
      <p:ext uri="{BB962C8B-B14F-4D97-AF65-F5344CB8AC3E}">
        <p14:creationId xmlns:p14="http://schemas.microsoft.com/office/powerpoint/2010/main" val="4052659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110CBA4-51B2-4B2D-B65E-6AE1A2611555}"/>
              </a:ext>
            </a:extLst>
          </p:cNvPr>
          <p:cNvSpPr>
            <a:spLocks noGrp="1"/>
          </p:cNvSpPr>
          <p:nvPr>
            <p:ph type="title"/>
          </p:nvPr>
        </p:nvSpPr>
        <p:spPr/>
        <p:txBody>
          <a:bodyPr/>
          <a:lstStyle/>
          <a:p>
            <a:endParaRPr lang="es-MX" dirty="0"/>
          </a:p>
        </p:txBody>
      </p:sp>
      <p:sp>
        <p:nvSpPr>
          <p:cNvPr id="5" name="Marcador de texto 4">
            <a:extLst>
              <a:ext uri="{FF2B5EF4-FFF2-40B4-BE49-F238E27FC236}">
                <a16:creationId xmlns:a16="http://schemas.microsoft.com/office/drawing/2014/main" id="{D3D732F9-5024-40E2-B81C-202106FF5D16}"/>
              </a:ext>
            </a:extLst>
          </p:cNvPr>
          <p:cNvSpPr>
            <a:spLocks noGrp="1"/>
          </p:cNvSpPr>
          <p:nvPr>
            <p:ph type="body" idx="1"/>
          </p:nvPr>
        </p:nvSpPr>
        <p:spPr/>
        <p:txBody>
          <a:bodyPr/>
          <a:lstStyle/>
          <a:p>
            <a:r>
              <a:rPr lang="es-MX" dirty="0"/>
              <a:t>3.1.1 Protocolo TFTP</a:t>
            </a:r>
          </a:p>
        </p:txBody>
      </p:sp>
    </p:spTree>
    <p:extLst>
      <p:ext uri="{BB962C8B-B14F-4D97-AF65-F5344CB8AC3E}">
        <p14:creationId xmlns:p14="http://schemas.microsoft.com/office/powerpoint/2010/main" val="17769047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E073AA-C376-4646-B4BC-83281E66F417}"/>
              </a:ext>
            </a:extLst>
          </p:cNvPr>
          <p:cNvSpPr>
            <a:spLocks noGrp="1"/>
          </p:cNvSpPr>
          <p:nvPr>
            <p:ph type="title"/>
          </p:nvPr>
        </p:nvSpPr>
        <p:spPr/>
        <p:txBody>
          <a:bodyPr/>
          <a:lstStyle/>
          <a:p>
            <a:r>
              <a:rPr lang="es-MX" dirty="0"/>
              <a:t>Protocolo DHCP</a:t>
            </a:r>
          </a:p>
        </p:txBody>
      </p:sp>
      <p:sp>
        <p:nvSpPr>
          <p:cNvPr id="3" name="Marcador de contenido 2">
            <a:extLst>
              <a:ext uri="{FF2B5EF4-FFF2-40B4-BE49-F238E27FC236}">
                <a16:creationId xmlns:a16="http://schemas.microsoft.com/office/drawing/2014/main" id="{AE7FF9BD-F14D-46D9-ABE1-6D6651492AE0}"/>
              </a:ext>
            </a:extLst>
          </p:cNvPr>
          <p:cNvSpPr>
            <a:spLocks noGrp="1"/>
          </p:cNvSpPr>
          <p:nvPr>
            <p:ph idx="1"/>
          </p:nvPr>
        </p:nvSpPr>
        <p:spPr/>
        <p:txBody>
          <a:bodyPr>
            <a:normAutofit/>
          </a:bodyPr>
          <a:lstStyle/>
          <a:p>
            <a:r>
              <a:rPr lang="es-MX" dirty="0"/>
              <a:t>DHCPNAK, Del servidor al cliente indicando que la dirección de red del cliente es incorrecta o su cesión expiró.</a:t>
            </a:r>
          </a:p>
          <a:p>
            <a:r>
              <a:rPr lang="es-MX" dirty="0"/>
              <a:t>DHCPDECLINE, Del cliente al servidor indicando que la dirección está en uso.</a:t>
            </a:r>
          </a:p>
          <a:p>
            <a:r>
              <a:rPr lang="es-MX" dirty="0"/>
              <a:t>DHCPRELEASE, Del cliente al servidor liberando la dirección de red concedida y cancelando la cesión que tenía otorgada.</a:t>
            </a:r>
          </a:p>
          <a:p>
            <a:r>
              <a:rPr lang="es-MX" dirty="0"/>
              <a:t>DHCPINFORM, Del cliente al servidor, pidiéndole los parámetros locales de configuración. El cliente ya ha recibido de forma externa la dirección.</a:t>
            </a:r>
          </a:p>
        </p:txBody>
      </p:sp>
    </p:spTree>
    <p:extLst>
      <p:ext uri="{BB962C8B-B14F-4D97-AF65-F5344CB8AC3E}">
        <p14:creationId xmlns:p14="http://schemas.microsoft.com/office/powerpoint/2010/main" val="4577498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195D26-62A4-4C17-ADD2-69A674BE152F}"/>
              </a:ext>
            </a:extLst>
          </p:cNvPr>
          <p:cNvSpPr>
            <a:spLocks noGrp="1"/>
          </p:cNvSpPr>
          <p:nvPr>
            <p:ph type="title"/>
          </p:nvPr>
        </p:nvSpPr>
        <p:spPr/>
        <p:txBody>
          <a:bodyPr/>
          <a:lstStyle/>
          <a:p>
            <a:r>
              <a:rPr lang="es-MX" dirty="0"/>
              <a:t>Protocolo DHCP</a:t>
            </a:r>
          </a:p>
        </p:txBody>
      </p:sp>
      <p:sp>
        <p:nvSpPr>
          <p:cNvPr id="3" name="Marcador de contenido 2">
            <a:extLst>
              <a:ext uri="{FF2B5EF4-FFF2-40B4-BE49-F238E27FC236}">
                <a16:creationId xmlns:a16="http://schemas.microsoft.com/office/drawing/2014/main" id="{249F1EA4-CCA3-4947-BEC3-BE6C438F465D}"/>
              </a:ext>
            </a:extLst>
          </p:cNvPr>
          <p:cNvSpPr>
            <a:spLocks noGrp="1"/>
          </p:cNvSpPr>
          <p:nvPr>
            <p:ph idx="1"/>
          </p:nvPr>
        </p:nvSpPr>
        <p:spPr/>
        <p:txBody>
          <a:bodyPr>
            <a:normAutofit/>
          </a:bodyPr>
          <a:lstStyle/>
          <a:p>
            <a:r>
              <a:rPr lang="es-MX" dirty="0"/>
              <a:t>El cliente DHCP recibe uno o más mensajes DHCPOFFER de uno o más servidores.</a:t>
            </a:r>
          </a:p>
          <a:p>
            <a:r>
              <a:rPr lang="es-MX" dirty="0"/>
              <a:t>El cliente puede esperar a tener múltiples respuestas</a:t>
            </a:r>
          </a:p>
          <a:p>
            <a:r>
              <a:rPr lang="es-MX" dirty="0"/>
              <a:t>El cliente elige un servidor al que pide los parámetros de configuración, basándose en los parámetros de configuración que el servidor ofreció en los mensajes DHCPOFFER</a:t>
            </a:r>
          </a:p>
          <a:p>
            <a:r>
              <a:rPr lang="es-MX" dirty="0"/>
              <a:t>El cliente hace broadcast del mensaje DHCPREQUEST indicando en él, el identificador de servidor que ha elegido</a:t>
            </a:r>
          </a:p>
          <a:p>
            <a:pPr marL="457200" lvl="1" indent="0">
              <a:buNone/>
            </a:pPr>
            <a:r>
              <a:rPr lang="es-MX" dirty="0"/>
              <a:t>El valor de la dirección recibida debe estar en el campo </a:t>
            </a:r>
            <a:r>
              <a:rPr lang="es-MX" dirty="0" err="1"/>
              <a:t>yiaddr</a:t>
            </a:r>
            <a:r>
              <a:rPr lang="es-MX" dirty="0"/>
              <a:t> del mensaje DHCPOFFER del servidor.</a:t>
            </a:r>
          </a:p>
        </p:txBody>
      </p:sp>
    </p:spTree>
    <p:extLst>
      <p:ext uri="{BB962C8B-B14F-4D97-AF65-F5344CB8AC3E}">
        <p14:creationId xmlns:p14="http://schemas.microsoft.com/office/powerpoint/2010/main" val="17839686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195D26-62A4-4C17-ADD2-69A674BE152F}"/>
              </a:ext>
            </a:extLst>
          </p:cNvPr>
          <p:cNvSpPr>
            <a:spLocks noGrp="1"/>
          </p:cNvSpPr>
          <p:nvPr>
            <p:ph type="title"/>
          </p:nvPr>
        </p:nvSpPr>
        <p:spPr/>
        <p:txBody>
          <a:bodyPr/>
          <a:lstStyle/>
          <a:p>
            <a:r>
              <a:rPr lang="es-MX" dirty="0"/>
              <a:t>Protocolo DHCP</a:t>
            </a:r>
          </a:p>
        </p:txBody>
      </p:sp>
      <p:sp>
        <p:nvSpPr>
          <p:cNvPr id="5" name="Marcador de contenido 4">
            <a:extLst>
              <a:ext uri="{FF2B5EF4-FFF2-40B4-BE49-F238E27FC236}">
                <a16:creationId xmlns:a16="http://schemas.microsoft.com/office/drawing/2014/main" id="{FDD2CD6A-C7FC-421F-8AA3-4B2959C210C4}"/>
              </a:ext>
            </a:extLst>
          </p:cNvPr>
          <p:cNvSpPr>
            <a:spLocks noGrp="1"/>
          </p:cNvSpPr>
          <p:nvPr>
            <p:ph idx="1"/>
          </p:nvPr>
        </p:nvSpPr>
        <p:spPr/>
        <p:txBody>
          <a:bodyPr/>
          <a:lstStyle/>
          <a:p>
            <a:r>
              <a:rPr lang="es-MX" dirty="0"/>
              <a:t>El mensaje DHCPREQUEST debe ser enviado a todos los servidores que recibieron el DHCPDISCOVER para que puedan reutilizar la dirección que habían ofrecido.</a:t>
            </a:r>
          </a:p>
          <a:p>
            <a:r>
              <a:rPr lang="es-MX" dirty="0"/>
              <a:t>El servidor elegido almacena de forma permanente la información sobre la cesión y responde con un DHCPACK con los parámetros de configuración. Si no puede hacerlo por alguna razón responde con un DHCPNAK.</a:t>
            </a:r>
          </a:p>
        </p:txBody>
      </p:sp>
    </p:spTree>
    <p:extLst>
      <p:ext uri="{BB962C8B-B14F-4D97-AF65-F5344CB8AC3E}">
        <p14:creationId xmlns:p14="http://schemas.microsoft.com/office/powerpoint/2010/main" val="4821539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7B9AED-36B3-49B0-B8CB-02F1012CCCCD}"/>
              </a:ext>
            </a:extLst>
          </p:cNvPr>
          <p:cNvSpPr>
            <a:spLocks noGrp="1"/>
          </p:cNvSpPr>
          <p:nvPr>
            <p:ph type="title"/>
          </p:nvPr>
        </p:nvSpPr>
        <p:spPr/>
        <p:txBody>
          <a:bodyPr/>
          <a:lstStyle/>
          <a:p>
            <a:r>
              <a:rPr lang="es-MX" dirty="0"/>
              <a:t>Protocolo DHCP</a:t>
            </a:r>
          </a:p>
        </p:txBody>
      </p:sp>
      <p:sp>
        <p:nvSpPr>
          <p:cNvPr id="3" name="Marcador de contenido 2">
            <a:extLst>
              <a:ext uri="{FF2B5EF4-FFF2-40B4-BE49-F238E27FC236}">
                <a16:creationId xmlns:a16="http://schemas.microsoft.com/office/drawing/2014/main" id="{9F7F08A5-CC28-4C78-8291-272EA80B4D65}"/>
              </a:ext>
            </a:extLst>
          </p:cNvPr>
          <p:cNvSpPr>
            <a:spLocks noGrp="1"/>
          </p:cNvSpPr>
          <p:nvPr>
            <p:ph idx="1"/>
          </p:nvPr>
        </p:nvSpPr>
        <p:spPr/>
        <p:txBody>
          <a:bodyPr/>
          <a:lstStyle/>
          <a:p>
            <a:r>
              <a:rPr lang="es-MX" dirty="0"/>
              <a:t>El cliente recibe el mensaje de confirmación DHCPACK y se configura, después de validar la dirección que le fue concedida. Si no pudo validarla envía un DHCPDECLINE para informar al servidor. Si recibe un DHCPNAK empieza de nuevo el proceso.</a:t>
            </a:r>
          </a:p>
          <a:p>
            <a:r>
              <a:rPr lang="es-MX" dirty="0"/>
              <a:t>El cliente puede liberar la cesión de dirección que el servidor le hizo sin más que enviar un mensaje DHCPRELEASE al servidor con la información sobre la dirección concedida.</a:t>
            </a:r>
          </a:p>
        </p:txBody>
      </p:sp>
    </p:spTree>
    <p:extLst>
      <p:ext uri="{BB962C8B-B14F-4D97-AF65-F5344CB8AC3E}">
        <p14:creationId xmlns:p14="http://schemas.microsoft.com/office/powerpoint/2010/main" val="22963631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F72C41-6E10-45CB-A1F7-1AAE0D622254}"/>
              </a:ext>
            </a:extLst>
          </p:cNvPr>
          <p:cNvSpPr>
            <a:spLocks noGrp="1"/>
          </p:cNvSpPr>
          <p:nvPr>
            <p:ph type="title"/>
          </p:nvPr>
        </p:nvSpPr>
        <p:spPr/>
        <p:txBody>
          <a:bodyPr/>
          <a:lstStyle/>
          <a:p>
            <a:endParaRPr lang="es-MX" dirty="0"/>
          </a:p>
        </p:txBody>
      </p:sp>
      <p:sp>
        <p:nvSpPr>
          <p:cNvPr id="3" name="Marcador de texto 2">
            <a:extLst>
              <a:ext uri="{FF2B5EF4-FFF2-40B4-BE49-F238E27FC236}">
                <a16:creationId xmlns:a16="http://schemas.microsoft.com/office/drawing/2014/main" id="{61AFB144-47A4-482A-ABCC-074FE1644F3E}"/>
              </a:ext>
            </a:extLst>
          </p:cNvPr>
          <p:cNvSpPr>
            <a:spLocks noGrp="1"/>
          </p:cNvSpPr>
          <p:nvPr>
            <p:ph type="body" idx="1"/>
          </p:nvPr>
        </p:nvSpPr>
        <p:spPr/>
        <p:txBody>
          <a:bodyPr/>
          <a:lstStyle/>
          <a:p>
            <a:r>
              <a:rPr lang="es-MX" dirty="0"/>
              <a:t>3.1.4 Protocolo NFS</a:t>
            </a:r>
          </a:p>
        </p:txBody>
      </p:sp>
    </p:spTree>
    <p:extLst>
      <p:ext uri="{BB962C8B-B14F-4D97-AF65-F5344CB8AC3E}">
        <p14:creationId xmlns:p14="http://schemas.microsoft.com/office/powerpoint/2010/main" val="7279415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244320E-1D75-4B15-A2BC-4BC872FCF887}"/>
              </a:ext>
            </a:extLst>
          </p:cNvPr>
          <p:cNvSpPr>
            <a:spLocks noGrp="1"/>
          </p:cNvSpPr>
          <p:nvPr>
            <p:ph type="title"/>
          </p:nvPr>
        </p:nvSpPr>
        <p:spPr/>
        <p:txBody>
          <a:bodyPr/>
          <a:lstStyle/>
          <a:p>
            <a:r>
              <a:rPr lang="es-MX" dirty="0"/>
              <a:t>NFS Network File </a:t>
            </a:r>
            <a:r>
              <a:rPr lang="es-MX" dirty="0" err="1"/>
              <a:t>System</a:t>
            </a:r>
            <a:endParaRPr lang="es-MX" dirty="0"/>
          </a:p>
        </p:txBody>
      </p:sp>
      <p:sp>
        <p:nvSpPr>
          <p:cNvPr id="5" name="Marcador de contenido 4">
            <a:extLst>
              <a:ext uri="{FF2B5EF4-FFF2-40B4-BE49-F238E27FC236}">
                <a16:creationId xmlns:a16="http://schemas.microsoft.com/office/drawing/2014/main" id="{045315D3-686E-438B-8C73-CA5EEF330BAC}"/>
              </a:ext>
            </a:extLst>
          </p:cNvPr>
          <p:cNvSpPr>
            <a:spLocks noGrp="1"/>
          </p:cNvSpPr>
          <p:nvPr>
            <p:ph idx="1"/>
          </p:nvPr>
        </p:nvSpPr>
        <p:spPr/>
        <p:txBody>
          <a:bodyPr/>
          <a:lstStyle/>
          <a:p>
            <a:r>
              <a:rPr lang="es-MX" dirty="0"/>
              <a:t>Es un protocolo de la capa de aplicación </a:t>
            </a:r>
          </a:p>
          <a:p>
            <a:r>
              <a:rPr lang="es-MX" dirty="0"/>
              <a:t>Es utilizado para sistemas de archivos distribuidos en un entorno de red de computadoras de área local</a:t>
            </a:r>
          </a:p>
          <a:p>
            <a:r>
              <a:rPr lang="es-MX" dirty="0"/>
              <a:t>Fue desarrollado inicial mente por </a:t>
            </a:r>
            <a:r>
              <a:rPr lang="es-MX" dirty="0" err="1"/>
              <a:t>Sun</a:t>
            </a:r>
            <a:r>
              <a:rPr lang="es-MX" dirty="0"/>
              <a:t> </a:t>
            </a:r>
            <a:r>
              <a:rPr lang="es-MX" dirty="0" err="1"/>
              <a:t>Microsystem</a:t>
            </a:r>
            <a:r>
              <a:rPr lang="es-MX" dirty="0"/>
              <a:t> y fue publicado por la IEFT como un estándar</a:t>
            </a:r>
          </a:p>
          <a:p>
            <a:pPr marL="0" indent="0">
              <a:buNone/>
            </a:pPr>
            <a:r>
              <a:rPr lang="es-MX" dirty="0"/>
              <a:t> </a:t>
            </a:r>
          </a:p>
        </p:txBody>
      </p:sp>
    </p:spTree>
    <p:extLst>
      <p:ext uri="{BB962C8B-B14F-4D97-AF65-F5344CB8AC3E}">
        <p14:creationId xmlns:p14="http://schemas.microsoft.com/office/powerpoint/2010/main" val="32166503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30CBC9-00D4-40A5-BE4B-E5086A345C8B}"/>
              </a:ext>
            </a:extLst>
          </p:cNvPr>
          <p:cNvSpPr>
            <a:spLocks noGrp="1"/>
          </p:cNvSpPr>
          <p:nvPr>
            <p:ph type="title"/>
          </p:nvPr>
        </p:nvSpPr>
        <p:spPr/>
        <p:txBody>
          <a:bodyPr/>
          <a:lstStyle/>
          <a:p>
            <a:r>
              <a:rPr lang="es-MX" dirty="0"/>
              <a:t>NFS</a:t>
            </a:r>
          </a:p>
        </p:txBody>
      </p:sp>
      <p:sp>
        <p:nvSpPr>
          <p:cNvPr id="3" name="Marcador de contenido 2">
            <a:extLst>
              <a:ext uri="{FF2B5EF4-FFF2-40B4-BE49-F238E27FC236}">
                <a16:creationId xmlns:a16="http://schemas.microsoft.com/office/drawing/2014/main" id="{5A9C11A0-5C96-49BC-B46A-B640B6C7A590}"/>
              </a:ext>
            </a:extLst>
          </p:cNvPr>
          <p:cNvSpPr>
            <a:spLocks noGrp="1"/>
          </p:cNvSpPr>
          <p:nvPr>
            <p:ph idx="1"/>
          </p:nvPr>
        </p:nvSpPr>
        <p:spPr/>
        <p:txBody>
          <a:bodyPr/>
          <a:lstStyle/>
          <a:p>
            <a:r>
              <a:rPr lang="es-MX" dirty="0"/>
              <a:t>Cuando una aplicación NFS se ejecuta hace llamadas al sistema operativo para abrir, leer o escribir un archivo. El mecanismo de acceso al archivo acepta la petición y la pasa al software del sistema de archivos local o al cliente NFS dependiendo de si el archivo está en el disco local o en una máquina remota</a:t>
            </a:r>
          </a:p>
          <a:p>
            <a:r>
              <a:rPr lang="es-MX" dirty="0"/>
              <a:t>Cuando se recibe una solicitud, el software cliente usa el protocolo NFS para contactar al servidor NFS en una máquina remota</a:t>
            </a:r>
          </a:p>
        </p:txBody>
      </p:sp>
    </p:spTree>
    <p:extLst>
      <p:ext uri="{BB962C8B-B14F-4D97-AF65-F5344CB8AC3E}">
        <p14:creationId xmlns:p14="http://schemas.microsoft.com/office/powerpoint/2010/main" val="29436602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E44173-55CD-49C6-8953-C67F23FF6C2A}"/>
              </a:ext>
            </a:extLst>
          </p:cNvPr>
          <p:cNvSpPr>
            <a:spLocks noGrp="1"/>
          </p:cNvSpPr>
          <p:nvPr>
            <p:ph type="title"/>
          </p:nvPr>
        </p:nvSpPr>
        <p:spPr/>
        <p:txBody>
          <a:bodyPr/>
          <a:lstStyle/>
          <a:p>
            <a:r>
              <a:rPr lang="es-MX" dirty="0"/>
              <a:t>Implementación de NFS</a:t>
            </a:r>
          </a:p>
        </p:txBody>
      </p:sp>
      <p:sp>
        <p:nvSpPr>
          <p:cNvPr id="3" name="Marcador de contenido 2">
            <a:extLst>
              <a:ext uri="{FF2B5EF4-FFF2-40B4-BE49-F238E27FC236}">
                <a16:creationId xmlns:a16="http://schemas.microsoft.com/office/drawing/2014/main" id="{124B1CB0-C3AF-48B1-8F27-B6240A46F67F}"/>
              </a:ext>
            </a:extLst>
          </p:cNvPr>
          <p:cNvSpPr>
            <a:spLocks noGrp="1"/>
          </p:cNvSpPr>
          <p:nvPr>
            <p:ph idx="1"/>
          </p:nvPr>
        </p:nvSpPr>
        <p:spPr/>
        <p:txBody>
          <a:bodyPr/>
          <a:lstStyle/>
          <a:p>
            <a:r>
              <a:rPr lang="es-MX" dirty="0"/>
              <a:t>Consiste de tres partes:</a:t>
            </a:r>
          </a:p>
          <a:p>
            <a:pPr lvl="1"/>
            <a:r>
              <a:rPr lang="es-MX" dirty="0"/>
              <a:t>Protocolo NFS</a:t>
            </a:r>
          </a:p>
          <a:p>
            <a:pPr lvl="1"/>
            <a:r>
              <a:rPr lang="es-MX" dirty="0"/>
              <a:t>Una llamada de procedimiento remoto de propósito general (RPC)</a:t>
            </a:r>
          </a:p>
          <a:p>
            <a:pPr lvl="1"/>
            <a:r>
              <a:rPr lang="es-MX" dirty="0"/>
              <a:t>Una representación de datos externos de propósito general (XDR)</a:t>
            </a:r>
          </a:p>
          <a:p>
            <a:r>
              <a:rPr lang="es-MX" dirty="0"/>
              <a:t>Esto se realiza con el objetivo de hacer RPC y XDR accesible para otro software</a:t>
            </a:r>
          </a:p>
        </p:txBody>
      </p:sp>
    </p:spTree>
    <p:extLst>
      <p:ext uri="{BB962C8B-B14F-4D97-AF65-F5344CB8AC3E}">
        <p14:creationId xmlns:p14="http://schemas.microsoft.com/office/powerpoint/2010/main" val="35990251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D83291-D666-473A-ACE5-9260EB812AA7}"/>
              </a:ext>
            </a:extLst>
          </p:cNvPr>
          <p:cNvSpPr>
            <a:spLocks noGrp="1"/>
          </p:cNvSpPr>
          <p:nvPr>
            <p:ph type="title"/>
          </p:nvPr>
        </p:nvSpPr>
        <p:spPr/>
        <p:txBody>
          <a:bodyPr/>
          <a:lstStyle/>
          <a:p>
            <a:r>
              <a:rPr lang="es-MX" dirty="0"/>
              <a:t>RPC</a:t>
            </a:r>
          </a:p>
        </p:txBody>
      </p:sp>
      <p:sp>
        <p:nvSpPr>
          <p:cNvPr id="3" name="Marcador de contenido 2">
            <a:extLst>
              <a:ext uri="{FF2B5EF4-FFF2-40B4-BE49-F238E27FC236}">
                <a16:creationId xmlns:a16="http://schemas.microsoft.com/office/drawing/2014/main" id="{83DEBB7D-DBA1-489A-A817-B5EAB6AED137}"/>
              </a:ext>
            </a:extLst>
          </p:cNvPr>
          <p:cNvSpPr>
            <a:spLocks noGrp="1"/>
          </p:cNvSpPr>
          <p:nvPr>
            <p:ph idx="1"/>
          </p:nvPr>
        </p:nvSpPr>
        <p:spPr/>
        <p:txBody>
          <a:bodyPr/>
          <a:lstStyle/>
          <a:p>
            <a:r>
              <a:rPr lang="es-MX" dirty="0"/>
              <a:t>Del lado del cliente, el programador designa varios procedimientos como remotos, forzando al compilador para incorporar código RPC en estos procedimientos.</a:t>
            </a:r>
          </a:p>
          <a:p>
            <a:r>
              <a:rPr lang="es-MX" dirty="0"/>
              <a:t>Del lado del servidor, el programador implementa la codificación deseada y usa otros elementos para declararlas parte del servidor</a:t>
            </a:r>
          </a:p>
        </p:txBody>
      </p:sp>
    </p:spTree>
    <p:extLst>
      <p:ext uri="{BB962C8B-B14F-4D97-AF65-F5344CB8AC3E}">
        <p14:creationId xmlns:p14="http://schemas.microsoft.com/office/powerpoint/2010/main" val="37275983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B2C167-8A86-4FEA-9E9C-025BDE16C7AA}"/>
              </a:ext>
            </a:extLst>
          </p:cNvPr>
          <p:cNvSpPr>
            <a:spLocks noGrp="1"/>
          </p:cNvSpPr>
          <p:nvPr>
            <p:ph type="title"/>
          </p:nvPr>
        </p:nvSpPr>
        <p:spPr/>
        <p:txBody>
          <a:bodyPr/>
          <a:lstStyle/>
          <a:p>
            <a:r>
              <a:rPr lang="es-MX" dirty="0"/>
              <a:t>RPC</a:t>
            </a:r>
          </a:p>
        </p:txBody>
      </p:sp>
      <p:sp>
        <p:nvSpPr>
          <p:cNvPr id="3" name="Marcador de contenido 2">
            <a:extLst>
              <a:ext uri="{FF2B5EF4-FFF2-40B4-BE49-F238E27FC236}">
                <a16:creationId xmlns:a16="http://schemas.microsoft.com/office/drawing/2014/main" id="{F550FBF6-F483-4DA6-86CC-F4BDBD0D1CF9}"/>
              </a:ext>
            </a:extLst>
          </p:cNvPr>
          <p:cNvSpPr>
            <a:spLocks noGrp="1"/>
          </p:cNvSpPr>
          <p:nvPr>
            <p:ph idx="1"/>
          </p:nvPr>
        </p:nvSpPr>
        <p:spPr/>
        <p:txBody>
          <a:bodyPr/>
          <a:lstStyle/>
          <a:p>
            <a:r>
              <a:rPr lang="es-MX" dirty="0"/>
              <a:t>Cuando el programa hace una llamada a estos procedimientos remotos, automáticamente RPC colecta los valores de los argumentos, formando un mensaje que envía al servidor remoto; espera una respuesta y almacena los resultados en los argumentos correspondientes</a:t>
            </a:r>
          </a:p>
          <a:p>
            <a:r>
              <a:rPr lang="es-MX" dirty="0"/>
              <a:t>El mecanismo de RPC oculta todos los detalles del protocolo par facilitar la escritura de los programas </a:t>
            </a:r>
          </a:p>
        </p:txBody>
      </p:sp>
    </p:spTree>
    <p:extLst>
      <p:ext uri="{BB962C8B-B14F-4D97-AF65-F5344CB8AC3E}">
        <p14:creationId xmlns:p14="http://schemas.microsoft.com/office/powerpoint/2010/main" val="861986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2F003EA-BF9E-4247-80E6-AC4AAC6A637F}"/>
              </a:ext>
            </a:extLst>
          </p:cNvPr>
          <p:cNvSpPr>
            <a:spLocks noGrp="1"/>
          </p:cNvSpPr>
          <p:nvPr>
            <p:ph type="title"/>
          </p:nvPr>
        </p:nvSpPr>
        <p:spPr/>
        <p:txBody>
          <a:bodyPr/>
          <a:lstStyle/>
          <a:p>
            <a:r>
              <a:rPr lang="es-MX" dirty="0"/>
              <a:t>TFTP protocolo trivial para transferencia de archivos</a:t>
            </a:r>
          </a:p>
        </p:txBody>
      </p:sp>
      <p:sp>
        <p:nvSpPr>
          <p:cNvPr id="5" name="Marcador de contenido 4">
            <a:extLst>
              <a:ext uri="{FF2B5EF4-FFF2-40B4-BE49-F238E27FC236}">
                <a16:creationId xmlns:a16="http://schemas.microsoft.com/office/drawing/2014/main" id="{14AF9BC6-7811-43C3-BA9A-906CCD404625}"/>
              </a:ext>
            </a:extLst>
          </p:cNvPr>
          <p:cNvSpPr>
            <a:spLocks noGrp="1"/>
          </p:cNvSpPr>
          <p:nvPr>
            <p:ph idx="1"/>
          </p:nvPr>
        </p:nvSpPr>
        <p:spPr/>
        <p:txBody>
          <a:bodyPr/>
          <a:lstStyle/>
          <a:p>
            <a:r>
              <a:rPr lang="es-MX" dirty="0"/>
              <a:t>Es un protocolo simple que permite la transferencia de archivos sin validación de usuario</a:t>
            </a:r>
          </a:p>
          <a:p>
            <a:r>
              <a:rPr lang="es-MX" dirty="0"/>
              <a:t>Es usado para aplicaciones que no necesitan interacciones complicadas como en el caso de FTP</a:t>
            </a:r>
          </a:p>
          <a:p>
            <a:r>
              <a:rPr lang="es-MX" dirty="0"/>
              <a:t>Utiliza el protocolo UDP en el puerto 69</a:t>
            </a:r>
          </a:p>
          <a:p>
            <a:r>
              <a:rPr lang="es-MX" dirty="0"/>
              <a:t>Soporta tres modos de transferencia </a:t>
            </a:r>
          </a:p>
          <a:p>
            <a:pPr lvl="1"/>
            <a:r>
              <a:rPr lang="es-MX" dirty="0" err="1"/>
              <a:t>Netascii</a:t>
            </a:r>
            <a:endParaRPr lang="es-MX" dirty="0"/>
          </a:p>
          <a:p>
            <a:pPr lvl="1"/>
            <a:r>
              <a:rPr lang="es-MX" dirty="0" err="1"/>
              <a:t>Octet</a:t>
            </a:r>
            <a:endParaRPr lang="es-MX" dirty="0"/>
          </a:p>
          <a:p>
            <a:pPr lvl="1"/>
            <a:r>
              <a:rPr lang="es-MX" dirty="0"/>
              <a:t>mail</a:t>
            </a:r>
          </a:p>
          <a:p>
            <a:pPr lvl="1"/>
            <a:endParaRPr lang="es-MX" dirty="0"/>
          </a:p>
        </p:txBody>
      </p:sp>
    </p:spTree>
    <p:extLst>
      <p:ext uri="{BB962C8B-B14F-4D97-AF65-F5344CB8AC3E}">
        <p14:creationId xmlns:p14="http://schemas.microsoft.com/office/powerpoint/2010/main" val="388598549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8039BD-3E7C-4FA6-85B9-4BA5A64024C0}"/>
              </a:ext>
            </a:extLst>
          </p:cNvPr>
          <p:cNvSpPr>
            <a:spLocks noGrp="1"/>
          </p:cNvSpPr>
          <p:nvPr>
            <p:ph type="title"/>
          </p:nvPr>
        </p:nvSpPr>
        <p:spPr/>
        <p:txBody>
          <a:bodyPr/>
          <a:lstStyle/>
          <a:p>
            <a:r>
              <a:rPr lang="es-MX" dirty="0"/>
              <a:t>XDR</a:t>
            </a:r>
          </a:p>
        </p:txBody>
      </p:sp>
      <p:sp>
        <p:nvSpPr>
          <p:cNvPr id="3" name="Marcador de contenido 2">
            <a:extLst>
              <a:ext uri="{FF2B5EF4-FFF2-40B4-BE49-F238E27FC236}">
                <a16:creationId xmlns:a16="http://schemas.microsoft.com/office/drawing/2014/main" id="{D0E3470E-811C-49C5-B1B4-60FF1AE739DD}"/>
              </a:ext>
            </a:extLst>
          </p:cNvPr>
          <p:cNvSpPr>
            <a:spLocks noGrp="1"/>
          </p:cNvSpPr>
          <p:nvPr>
            <p:ph idx="1"/>
          </p:nvPr>
        </p:nvSpPr>
        <p:spPr/>
        <p:txBody>
          <a:bodyPr/>
          <a:lstStyle/>
          <a:p>
            <a:r>
              <a:rPr lang="es-MX" dirty="0"/>
              <a:t>XDR provee una manera para que los programadores envíen datos entre maquinas heterogenias sin tener que escribir procedimientos para cada representación de datos del hardware</a:t>
            </a:r>
          </a:p>
          <a:p>
            <a:r>
              <a:rPr lang="es-MX" dirty="0"/>
              <a:t>XDR resuelve el problema al definir una representación independiente de la maquina</a:t>
            </a:r>
          </a:p>
        </p:txBody>
      </p:sp>
    </p:spTree>
    <p:extLst>
      <p:ext uri="{BB962C8B-B14F-4D97-AF65-F5344CB8AC3E}">
        <p14:creationId xmlns:p14="http://schemas.microsoft.com/office/powerpoint/2010/main" val="34030269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43A8A3-68D1-4F6E-B17C-077EA2A1F635}"/>
              </a:ext>
            </a:extLst>
          </p:cNvPr>
          <p:cNvSpPr>
            <a:spLocks noGrp="1"/>
          </p:cNvSpPr>
          <p:nvPr>
            <p:ph type="title"/>
          </p:nvPr>
        </p:nvSpPr>
        <p:spPr/>
        <p:txBody>
          <a:bodyPr/>
          <a:lstStyle/>
          <a:p>
            <a:r>
              <a:rPr lang="es-MX" dirty="0"/>
              <a:t>XDR</a:t>
            </a:r>
          </a:p>
        </p:txBody>
      </p:sp>
      <p:sp>
        <p:nvSpPr>
          <p:cNvPr id="3" name="Marcador de contenido 2">
            <a:extLst>
              <a:ext uri="{FF2B5EF4-FFF2-40B4-BE49-F238E27FC236}">
                <a16:creationId xmlns:a16="http://schemas.microsoft.com/office/drawing/2014/main" id="{4E856AF3-80CB-4C01-B18C-7FFE241944E9}"/>
              </a:ext>
            </a:extLst>
          </p:cNvPr>
          <p:cNvSpPr>
            <a:spLocks noGrp="1"/>
          </p:cNvSpPr>
          <p:nvPr>
            <p:ph idx="1"/>
          </p:nvPr>
        </p:nvSpPr>
        <p:spPr/>
        <p:txBody>
          <a:bodyPr/>
          <a:lstStyle/>
          <a:p>
            <a:r>
              <a:rPr lang="es-MX" dirty="0"/>
              <a:t>Al final de un canal de comunicación, el programa invoca procedimientos XDR para convertir los datos de la representación del hardware local a la representación independiente de la máquina</a:t>
            </a:r>
          </a:p>
          <a:p>
            <a:r>
              <a:rPr lang="es-MX" dirty="0"/>
              <a:t>Una vez que el dato a sido transferido a la otra máquina , el programa receptor invoca los procedimientos de XDR para convertir de la representación independiente de la máquina a la representación local</a:t>
            </a:r>
          </a:p>
        </p:txBody>
      </p:sp>
    </p:spTree>
    <p:extLst>
      <p:ext uri="{BB962C8B-B14F-4D97-AF65-F5344CB8AC3E}">
        <p14:creationId xmlns:p14="http://schemas.microsoft.com/office/powerpoint/2010/main" val="28481554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66AE51F-6DA1-405B-B28E-E3DE9885AE05}"/>
              </a:ext>
            </a:extLst>
          </p:cNvPr>
          <p:cNvSpPr>
            <a:spLocks noGrp="1"/>
          </p:cNvSpPr>
          <p:nvPr>
            <p:ph type="title"/>
          </p:nvPr>
        </p:nvSpPr>
        <p:spPr/>
        <p:txBody>
          <a:bodyPr/>
          <a:lstStyle/>
          <a:p>
            <a:endParaRPr lang="es-MX" dirty="0"/>
          </a:p>
        </p:txBody>
      </p:sp>
      <p:sp>
        <p:nvSpPr>
          <p:cNvPr id="3" name="Marcador de texto 2">
            <a:extLst>
              <a:ext uri="{FF2B5EF4-FFF2-40B4-BE49-F238E27FC236}">
                <a16:creationId xmlns:a16="http://schemas.microsoft.com/office/drawing/2014/main" id="{A1FD788E-861F-4A38-84B6-1F2F3AAAC8F2}"/>
              </a:ext>
            </a:extLst>
          </p:cNvPr>
          <p:cNvSpPr>
            <a:spLocks noGrp="1"/>
          </p:cNvSpPr>
          <p:nvPr>
            <p:ph type="body" idx="1"/>
          </p:nvPr>
        </p:nvSpPr>
        <p:spPr/>
        <p:txBody>
          <a:bodyPr/>
          <a:lstStyle/>
          <a:p>
            <a:r>
              <a:rPr lang="es-MX" dirty="0"/>
              <a:t>3.2 Aplicaciones sobre un servicio orientado a conexión</a:t>
            </a:r>
          </a:p>
        </p:txBody>
      </p:sp>
    </p:spTree>
    <p:extLst>
      <p:ext uri="{BB962C8B-B14F-4D97-AF65-F5344CB8AC3E}">
        <p14:creationId xmlns:p14="http://schemas.microsoft.com/office/powerpoint/2010/main" val="284826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62985A-9B6E-468C-91CB-9EAB96F8DDB4}"/>
              </a:ext>
            </a:extLst>
          </p:cNvPr>
          <p:cNvSpPr>
            <a:spLocks noGrp="1"/>
          </p:cNvSpPr>
          <p:nvPr>
            <p:ph type="title"/>
          </p:nvPr>
        </p:nvSpPr>
        <p:spPr/>
        <p:txBody>
          <a:bodyPr/>
          <a:lstStyle/>
          <a:p>
            <a:endParaRPr lang="es-MX" dirty="0"/>
          </a:p>
        </p:txBody>
      </p:sp>
      <p:sp>
        <p:nvSpPr>
          <p:cNvPr id="3" name="Marcador de texto 2">
            <a:extLst>
              <a:ext uri="{FF2B5EF4-FFF2-40B4-BE49-F238E27FC236}">
                <a16:creationId xmlns:a16="http://schemas.microsoft.com/office/drawing/2014/main" id="{44309219-D24F-4AA6-8731-2E0254F83941}"/>
              </a:ext>
            </a:extLst>
          </p:cNvPr>
          <p:cNvSpPr>
            <a:spLocks noGrp="1"/>
          </p:cNvSpPr>
          <p:nvPr>
            <p:ph type="body" idx="1"/>
          </p:nvPr>
        </p:nvSpPr>
        <p:spPr/>
        <p:txBody>
          <a:bodyPr/>
          <a:lstStyle/>
          <a:p>
            <a:r>
              <a:rPr lang="es-MX" dirty="0"/>
              <a:t>3.2.1 Protocolo FTP</a:t>
            </a:r>
          </a:p>
        </p:txBody>
      </p:sp>
    </p:spTree>
    <p:extLst>
      <p:ext uri="{BB962C8B-B14F-4D97-AF65-F5344CB8AC3E}">
        <p14:creationId xmlns:p14="http://schemas.microsoft.com/office/powerpoint/2010/main" val="25256377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F23918-7D43-4F20-B053-85F812373453}"/>
              </a:ext>
            </a:extLst>
          </p:cNvPr>
          <p:cNvSpPr>
            <a:spLocks noGrp="1"/>
          </p:cNvSpPr>
          <p:nvPr>
            <p:ph type="title"/>
          </p:nvPr>
        </p:nvSpPr>
        <p:spPr/>
        <p:txBody>
          <a:bodyPr/>
          <a:lstStyle/>
          <a:p>
            <a:r>
              <a:rPr lang="es-MX" dirty="0"/>
              <a:t>Historia de FTP (File Transfer </a:t>
            </a:r>
            <a:r>
              <a:rPr lang="es-MX" dirty="0" err="1"/>
              <a:t>Protocol</a:t>
            </a:r>
            <a:r>
              <a:rPr lang="es-MX" dirty="0"/>
              <a:t>)</a:t>
            </a:r>
          </a:p>
        </p:txBody>
      </p:sp>
      <p:sp>
        <p:nvSpPr>
          <p:cNvPr id="3" name="Marcador de contenido 2">
            <a:extLst>
              <a:ext uri="{FF2B5EF4-FFF2-40B4-BE49-F238E27FC236}">
                <a16:creationId xmlns:a16="http://schemas.microsoft.com/office/drawing/2014/main" id="{8AEA3DB4-FA16-46B5-8887-C305EC0EAA87}"/>
              </a:ext>
            </a:extLst>
          </p:cNvPr>
          <p:cNvSpPr>
            <a:spLocks noGrp="1"/>
          </p:cNvSpPr>
          <p:nvPr>
            <p:ph idx="1"/>
          </p:nvPr>
        </p:nvSpPr>
        <p:spPr/>
        <p:txBody>
          <a:bodyPr/>
          <a:lstStyle/>
          <a:p>
            <a:r>
              <a:rPr lang="es-MX" dirty="0"/>
              <a:t>El primer mecanismo de transferencia de archivos se desarrollo en el MIT en 1971, con el RFC 114 antes de que existiera TCP/IP</a:t>
            </a:r>
          </a:p>
          <a:p>
            <a:r>
              <a:rPr lang="es-MX" dirty="0"/>
              <a:t>La estructura general de FTP se define en 1973</a:t>
            </a:r>
          </a:p>
          <a:p>
            <a:r>
              <a:rPr lang="es-MX" dirty="0"/>
              <a:t>La especificación actual se desprende del RFC 959 publicado en 1985</a:t>
            </a:r>
          </a:p>
        </p:txBody>
      </p:sp>
    </p:spTree>
    <p:extLst>
      <p:ext uri="{BB962C8B-B14F-4D97-AF65-F5344CB8AC3E}">
        <p14:creationId xmlns:p14="http://schemas.microsoft.com/office/powerpoint/2010/main" val="19252521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D19DDF-624B-4020-806D-A9FF0FAD4D07}"/>
              </a:ext>
            </a:extLst>
          </p:cNvPr>
          <p:cNvSpPr>
            <a:spLocks noGrp="1"/>
          </p:cNvSpPr>
          <p:nvPr>
            <p:ph type="title"/>
          </p:nvPr>
        </p:nvSpPr>
        <p:spPr/>
        <p:txBody>
          <a:bodyPr/>
          <a:lstStyle/>
          <a:p>
            <a:r>
              <a:rPr lang="es-MX" dirty="0"/>
              <a:t>FTP</a:t>
            </a:r>
          </a:p>
        </p:txBody>
      </p:sp>
      <p:sp>
        <p:nvSpPr>
          <p:cNvPr id="3" name="Marcador de contenido 2">
            <a:extLst>
              <a:ext uri="{FF2B5EF4-FFF2-40B4-BE49-F238E27FC236}">
                <a16:creationId xmlns:a16="http://schemas.microsoft.com/office/drawing/2014/main" id="{4918E425-EAF8-4AC3-B502-F6699EF34C78}"/>
              </a:ext>
            </a:extLst>
          </p:cNvPr>
          <p:cNvSpPr>
            <a:spLocks noGrp="1"/>
          </p:cNvSpPr>
          <p:nvPr>
            <p:ph idx="1"/>
          </p:nvPr>
        </p:nvSpPr>
        <p:spPr/>
        <p:txBody>
          <a:bodyPr/>
          <a:lstStyle/>
          <a:p>
            <a:r>
              <a:rPr lang="es-MX" dirty="0"/>
              <a:t>Se desarrollo con el fin de transferir archivos entre diferentes dispositivos de forma sencilla</a:t>
            </a:r>
          </a:p>
          <a:p>
            <a:r>
              <a:rPr lang="es-MX" dirty="0"/>
              <a:t>Se basa en una arquitectura cliente servidor</a:t>
            </a:r>
          </a:p>
          <a:p>
            <a:r>
              <a:rPr lang="es-MX" dirty="0"/>
              <a:t>Para asegurar el envío y recepción  de archivos sin perdida de datos se utiliza el protocolo TCP </a:t>
            </a:r>
          </a:p>
          <a:p>
            <a:r>
              <a:rPr lang="es-MX" dirty="0"/>
              <a:t>Se utiliza un sistema de autentificación para el acceso de usuarios</a:t>
            </a:r>
          </a:p>
          <a:p>
            <a:r>
              <a:rPr lang="es-MX" dirty="0"/>
              <a:t>Se puede definir un usuario </a:t>
            </a:r>
            <a:r>
              <a:rPr lang="es-MX" i="1" dirty="0" err="1"/>
              <a:t>anonymous</a:t>
            </a:r>
            <a:r>
              <a:rPr lang="es-MX" dirty="0"/>
              <a:t> para acceder a archivos </a:t>
            </a:r>
            <a:r>
              <a:rPr lang="es-MX" dirty="0" err="1"/>
              <a:t>publicos</a:t>
            </a:r>
            <a:endParaRPr lang="es-MX" dirty="0"/>
          </a:p>
          <a:p>
            <a:r>
              <a:rPr lang="es-MX" dirty="0"/>
              <a:t>Utiliza el puerto 20 y 21 para su funcionamiento</a:t>
            </a:r>
          </a:p>
        </p:txBody>
      </p:sp>
    </p:spTree>
    <p:extLst>
      <p:ext uri="{BB962C8B-B14F-4D97-AF65-F5344CB8AC3E}">
        <p14:creationId xmlns:p14="http://schemas.microsoft.com/office/powerpoint/2010/main" val="29549146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5BCF00-5427-401D-B615-5CA1126B687C}"/>
              </a:ext>
            </a:extLst>
          </p:cNvPr>
          <p:cNvSpPr>
            <a:spLocks noGrp="1"/>
          </p:cNvSpPr>
          <p:nvPr>
            <p:ph type="title"/>
          </p:nvPr>
        </p:nvSpPr>
        <p:spPr/>
        <p:txBody>
          <a:bodyPr/>
          <a:lstStyle/>
          <a:p>
            <a:r>
              <a:rPr lang="es-MX" dirty="0"/>
              <a:t>Como funciona FTP</a:t>
            </a:r>
          </a:p>
        </p:txBody>
      </p:sp>
      <p:sp>
        <p:nvSpPr>
          <p:cNvPr id="3" name="Marcador de contenido 2">
            <a:extLst>
              <a:ext uri="{FF2B5EF4-FFF2-40B4-BE49-F238E27FC236}">
                <a16:creationId xmlns:a16="http://schemas.microsoft.com/office/drawing/2014/main" id="{0D77F351-C386-4A9A-A2B6-A83294496411}"/>
              </a:ext>
            </a:extLst>
          </p:cNvPr>
          <p:cNvSpPr>
            <a:spLocks noGrp="1"/>
          </p:cNvSpPr>
          <p:nvPr>
            <p:ph idx="1"/>
          </p:nvPr>
        </p:nvSpPr>
        <p:spPr/>
        <p:txBody>
          <a:bodyPr/>
          <a:lstStyle/>
          <a:p>
            <a:r>
              <a:rPr lang="es-MX" dirty="0"/>
              <a:t>El usuario tiene un conjunto de comandos para interactuar con FTP</a:t>
            </a:r>
          </a:p>
          <a:p>
            <a:r>
              <a:rPr lang="es-MX" dirty="0"/>
              <a:t>Después de establecer la comunicación y completar la verificación del usuario, se pueden usar dos comandos básicos para enviar y recibir archivos</a:t>
            </a:r>
          </a:p>
          <a:p>
            <a:r>
              <a:rPr lang="es-MX" dirty="0"/>
              <a:t>Comandos adicionales se pueden usar para administrar la conexión</a:t>
            </a:r>
          </a:p>
          <a:p>
            <a:r>
              <a:rPr lang="es-MX" dirty="0"/>
              <a:t>Algunos de los comandos nos permiten realizar acciones como listar el contenido del directorio, borrar o renombrar un archivo</a:t>
            </a:r>
          </a:p>
          <a:p>
            <a:r>
              <a:rPr lang="es-MX" dirty="0"/>
              <a:t>En la actualizad existen muchas interfaces gráficas que permiten realizar estas operaciones de manera sencilla </a:t>
            </a:r>
          </a:p>
        </p:txBody>
      </p:sp>
    </p:spTree>
    <p:extLst>
      <p:ext uri="{BB962C8B-B14F-4D97-AF65-F5344CB8AC3E}">
        <p14:creationId xmlns:p14="http://schemas.microsoft.com/office/powerpoint/2010/main" val="17396166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6F0B66-B03E-4075-95CA-E56D6961F360}"/>
              </a:ext>
            </a:extLst>
          </p:cNvPr>
          <p:cNvSpPr>
            <a:spLocks noGrp="1"/>
          </p:cNvSpPr>
          <p:nvPr>
            <p:ph type="title"/>
          </p:nvPr>
        </p:nvSpPr>
        <p:spPr/>
        <p:txBody>
          <a:bodyPr/>
          <a:lstStyle/>
          <a:p>
            <a:r>
              <a:rPr lang="es-MX" dirty="0"/>
              <a:t>Características de FTP</a:t>
            </a:r>
          </a:p>
        </p:txBody>
      </p:sp>
      <p:sp>
        <p:nvSpPr>
          <p:cNvPr id="3" name="Marcador de contenido 2">
            <a:extLst>
              <a:ext uri="{FF2B5EF4-FFF2-40B4-BE49-F238E27FC236}">
                <a16:creationId xmlns:a16="http://schemas.microsoft.com/office/drawing/2014/main" id="{C365A717-458F-48A3-8175-6DF37DCB61CA}"/>
              </a:ext>
            </a:extLst>
          </p:cNvPr>
          <p:cNvSpPr>
            <a:spLocks noGrp="1"/>
          </p:cNvSpPr>
          <p:nvPr>
            <p:ph idx="1"/>
          </p:nvPr>
        </p:nvSpPr>
        <p:spPr/>
        <p:txBody>
          <a:bodyPr/>
          <a:lstStyle/>
          <a:p>
            <a:r>
              <a:rPr lang="es-MX" dirty="0"/>
              <a:t>Acceso interactivo</a:t>
            </a:r>
          </a:p>
          <a:p>
            <a:pPr lvl="1"/>
            <a:r>
              <a:rPr lang="es-MX" dirty="0"/>
              <a:t>Provee una interface para interactuar con servidores remotos</a:t>
            </a:r>
          </a:p>
          <a:p>
            <a:r>
              <a:rPr lang="es-MX" dirty="0"/>
              <a:t>Especificación de formato</a:t>
            </a:r>
          </a:p>
          <a:p>
            <a:pPr lvl="1"/>
            <a:r>
              <a:rPr lang="es-MX" dirty="0"/>
              <a:t>Permite al usuario especificar el tipo de representación del archivo a manipular.</a:t>
            </a:r>
          </a:p>
          <a:p>
            <a:pPr lvl="1"/>
            <a:r>
              <a:rPr lang="es-MX" dirty="0"/>
              <a:t>El usuario puede definir si el archivo contiene texto o datos binarios</a:t>
            </a:r>
          </a:p>
          <a:p>
            <a:r>
              <a:rPr lang="es-MX" dirty="0"/>
              <a:t>Control de autentificación</a:t>
            </a:r>
          </a:p>
          <a:p>
            <a:pPr lvl="1"/>
            <a:r>
              <a:rPr lang="es-MX" dirty="0"/>
              <a:t>Para poder acceder al servidor el cliente tiene que enviar un usuario y </a:t>
            </a:r>
            <a:r>
              <a:rPr lang="es-MX" dirty="0" err="1"/>
              <a:t>password</a:t>
            </a:r>
            <a:r>
              <a:rPr lang="es-MX" dirty="0"/>
              <a:t> para poder acceder al servicio</a:t>
            </a:r>
          </a:p>
        </p:txBody>
      </p:sp>
    </p:spTree>
    <p:extLst>
      <p:ext uri="{BB962C8B-B14F-4D97-AF65-F5344CB8AC3E}">
        <p14:creationId xmlns:p14="http://schemas.microsoft.com/office/powerpoint/2010/main" val="4051471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BE431D-46FC-4745-9E7D-EA957CEE1442}"/>
              </a:ext>
            </a:extLst>
          </p:cNvPr>
          <p:cNvSpPr>
            <a:spLocks noGrp="1"/>
          </p:cNvSpPr>
          <p:nvPr>
            <p:ph type="title"/>
          </p:nvPr>
        </p:nvSpPr>
        <p:spPr/>
        <p:txBody>
          <a:bodyPr/>
          <a:lstStyle/>
          <a:p>
            <a:r>
              <a:rPr lang="es-MX" dirty="0"/>
              <a:t>Comandos FTP</a:t>
            </a:r>
          </a:p>
        </p:txBody>
      </p:sp>
      <p:graphicFrame>
        <p:nvGraphicFramePr>
          <p:cNvPr id="6" name="Marcador de contenido 5">
            <a:extLst>
              <a:ext uri="{FF2B5EF4-FFF2-40B4-BE49-F238E27FC236}">
                <a16:creationId xmlns:a16="http://schemas.microsoft.com/office/drawing/2014/main" id="{6A29A1A1-516E-4215-AE9A-0837D67E7E94}"/>
              </a:ext>
            </a:extLst>
          </p:cNvPr>
          <p:cNvGraphicFramePr>
            <a:graphicFrameLocks noGrp="1"/>
          </p:cNvGraphicFramePr>
          <p:nvPr>
            <p:ph sz="half" idx="1"/>
            <p:extLst>
              <p:ext uri="{D42A27DB-BD31-4B8C-83A1-F6EECF244321}">
                <p14:modId xmlns:p14="http://schemas.microsoft.com/office/powerpoint/2010/main" val="150506100"/>
              </p:ext>
            </p:extLst>
          </p:nvPr>
        </p:nvGraphicFramePr>
        <p:xfrm>
          <a:off x="838199" y="1690688"/>
          <a:ext cx="5181600" cy="4617720"/>
        </p:xfrm>
        <a:graphic>
          <a:graphicData uri="http://schemas.openxmlformats.org/drawingml/2006/table">
            <a:tbl>
              <a:tblPr firstRow="1" bandRow="1">
                <a:tableStyleId>{5C22544A-7EE6-4342-B048-85BDC9FD1C3A}</a:tableStyleId>
              </a:tblPr>
              <a:tblGrid>
                <a:gridCol w="1159412">
                  <a:extLst>
                    <a:ext uri="{9D8B030D-6E8A-4147-A177-3AD203B41FA5}">
                      <a16:colId xmlns:a16="http://schemas.microsoft.com/office/drawing/2014/main" val="705639938"/>
                    </a:ext>
                  </a:extLst>
                </a:gridCol>
                <a:gridCol w="4022188">
                  <a:extLst>
                    <a:ext uri="{9D8B030D-6E8A-4147-A177-3AD203B41FA5}">
                      <a16:colId xmlns:a16="http://schemas.microsoft.com/office/drawing/2014/main" val="4195727454"/>
                    </a:ext>
                  </a:extLst>
                </a:gridCol>
              </a:tblGrid>
              <a:tr h="370840">
                <a:tc>
                  <a:txBody>
                    <a:bodyPr/>
                    <a:lstStyle/>
                    <a:p>
                      <a:r>
                        <a:rPr lang="es-MX" dirty="0"/>
                        <a:t>Comando</a:t>
                      </a:r>
                    </a:p>
                  </a:txBody>
                  <a:tcPr/>
                </a:tc>
                <a:tc>
                  <a:txBody>
                    <a:bodyPr/>
                    <a:lstStyle/>
                    <a:p>
                      <a:r>
                        <a:rPr lang="es-MX" dirty="0"/>
                        <a:t>Descripción</a:t>
                      </a:r>
                    </a:p>
                  </a:txBody>
                  <a:tcPr/>
                </a:tc>
                <a:extLst>
                  <a:ext uri="{0D108BD9-81ED-4DB2-BD59-A6C34878D82A}">
                    <a16:rowId xmlns:a16="http://schemas.microsoft.com/office/drawing/2014/main" val="3142609397"/>
                  </a:ext>
                </a:extLst>
              </a:tr>
              <a:tr h="370840">
                <a:tc>
                  <a:txBody>
                    <a:bodyPr/>
                    <a:lstStyle/>
                    <a:p>
                      <a:r>
                        <a:rPr lang="es-MX" dirty="0"/>
                        <a:t>ABORT</a:t>
                      </a:r>
                    </a:p>
                  </a:txBody>
                  <a:tcPr/>
                </a:tc>
                <a:tc>
                  <a:txBody>
                    <a:bodyPr/>
                    <a:lstStyle/>
                    <a:p>
                      <a:r>
                        <a:rPr lang="es-MX" dirty="0"/>
                        <a:t>Cancela una transferencia de archivo</a:t>
                      </a:r>
                    </a:p>
                  </a:txBody>
                  <a:tcPr/>
                </a:tc>
                <a:extLst>
                  <a:ext uri="{0D108BD9-81ED-4DB2-BD59-A6C34878D82A}">
                    <a16:rowId xmlns:a16="http://schemas.microsoft.com/office/drawing/2014/main" val="3992535119"/>
                  </a:ext>
                </a:extLst>
              </a:tr>
              <a:tr h="370840">
                <a:tc>
                  <a:txBody>
                    <a:bodyPr/>
                    <a:lstStyle/>
                    <a:p>
                      <a:r>
                        <a:rPr lang="es-MX" dirty="0"/>
                        <a:t>CWD</a:t>
                      </a:r>
                    </a:p>
                  </a:txBody>
                  <a:tcPr/>
                </a:tc>
                <a:tc>
                  <a:txBody>
                    <a:bodyPr/>
                    <a:lstStyle/>
                    <a:p>
                      <a:r>
                        <a:rPr lang="es-MX" dirty="0"/>
                        <a:t>Cambia el directorio de trabajo</a:t>
                      </a:r>
                    </a:p>
                  </a:txBody>
                  <a:tcPr/>
                </a:tc>
                <a:extLst>
                  <a:ext uri="{0D108BD9-81ED-4DB2-BD59-A6C34878D82A}">
                    <a16:rowId xmlns:a16="http://schemas.microsoft.com/office/drawing/2014/main" val="715466490"/>
                  </a:ext>
                </a:extLst>
              </a:tr>
              <a:tr h="370840">
                <a:tc>
                  <a:txBody>
                    <a:bodyPr/>
                    <a:lstStyle/>
                    <a:p>
                      <a:r>
                        <a:rPr lang="es-MX" dirty="0"/>
                        <a:t>DELE</a:t>
                      </a:r>
                    </a:p>
                  </a:txBody>
                  <a:tcPr/>
                </a:tc>
                <a:tc>
                  <a:txBody>
                    <a:bodyPr/>
                    <a:lstStyle/>
                    <a:p>
                      <a:r>
                        <a:rPr lang="es-MX" dirty="0"/>
                        <a:t>Borra un archivo remoto</a:t>
                      </a:r>
                    </a:p>
                  </a:txBody>
                  <a:tcPr/>
                </a:tc>
                <a:extLst>
                  <a:ext uri="{0D108BD9-81ED-4DB2-BD59-A6C34878D82A}">
                    <a16:rowId xmlns:a16="http://schemas.microsoft.com/office/drawing/2014/main" val="927763761"/>
                  </a:ext>
                </a:extLst>
              </a:tr>
              <a:tr h="370840">
                <a:tc>
                  <a:txBody>
                    <a:bodyPr/>
                    <a:lstStyle/>
                    <a:p>
                      <a:r>
                        <a:rPr lang="es-MX" dirty="0"/>
                        <a:t>LIST</a:t>
                      </a:r>
                    </a:p>
                  </a:txBody>
                  <a:tcPr/>
                </a:tc>
                <a:tc>
                  <a:txBody>
                    <a:bodyPr/>
                    <a:lstStyle/>
                    <a:p>
                      <a:r>
                        <a:rPr lang="es-MX" dirty="0"/>
                        <a:t>Enlista los archivos remotos</a:t>
                      </a:r>
                    </a:p>
                  </a:txBody>
                  <a:tcPr/>
                </a:tc>
                <a:extLst>
                  <a:ext uri="{0D108BD9-81ED-4DB2-BD59-A6C34878D82A}">
                    <a16:rowId xmlns:a16="http://schemas.microsoft.com/office/drawing/2014/main" val="330887038"/>
                  </a:ext>
                </a:extLst>
              </a:tr>
              <a:tr h="370840">
                <a:tc>
                  <a:txBody>
                    <a:bodyPr/>
                    <a:lstStyle/>
                    <a:p>
                      <a:r>
                        <a:rPr lang="es-MX" dirty="0"/>
                        <a:t>MDTM</a:t>
                      </a:r>
                    </a:p>
                  </a:txBody>
                  <a:tcPr/>
                </a:tc>
                <a:tc>
                  <a:txBody>
                    <a:bodyPr/>
                    <a:lstStyle/>
                    <a:p>
                      <a:r>
                        <a:rPr lang="es-MX" dirty="0"/>
                        <a:t>Regresa el dato de tiempo de la última modificación de un archivo</a:t>
                      </a:r>
                    </a:p>
                  </a:txBody>
                  <a:tcPr/>
                </a:tc>
                <a:extLst>
                  <a:ext uri="{0D108BD9-81ED-4DB2-BD59-A6C34878D82A}">
                    <a16:rowId xmlns:a16="http://schemas.microsoft.com/office/drawing/2014/main" val="1876241208"/>
                  </a:ext>
                </a:extLst>
              </a:tr>
              <a:tr h="370840">
                <a:tc>
                  <a:txBody>
                    <a:bodyPr/>
                    <a:lstStyle/>
                    <a:p>
                      <a:r>
                        <a:rPr lang="es-MX" dirty="0"/>
                        <a:t>MKD</a:t>
                      </a:r>
                    </a:p>
                  </a:txBody>
                  <a:tcPr/>
                </a:tc>
                <a:tc>
                  <a:txBody>
                    <a:bodyPr/>
                    <a:lstStyle/>
                    <a:p>
                      <a:r>
                        <a:rPr lang="es-MX" dirty="0"/>
                        <a:t>Crea un directorio </a:t>
                      </a:r>
                    </a:p>
                  </a:txBody>
                  <a:tcPr/>
                </a:tc>
                <a:extLst>
                  <a:ext uri="{0D108BD9-81ED-4DB2-BD59-A6C34878D82A}">
                    <a16:rowId xmlns:a16="http://schemas.microsoft.com/office/drawing/2014/main" val="2745943227"/>
                  </a:ext>
                </a:extLst>
              </a:tr>
              <a:tr h="370840">
                <a:tc>
                  <a:txBody>
                    <a:bodyPr/>
                    <a:lstStyle/>
                    <a:p>
                      <a:r>
                        <a:rPr lang="es-MX" dirty="0"/>
                        <a:t>NLST</a:t>
                      </a:r>
                    </a:p>
                  </a:txBody>
                  <a:tcPr/>
                </a:tc>
                <a:tc>
                  <a:txBody>
                    <a:bodyPr/>
                    <a:lstStyle/>
                    <a:p>
                      <a:r>
                        <a:rPr lang="es-MX" dirty="0"/>
                        <a:t>Lista los archivos de una carpeta específica</a:t>
                      </a:r>
                    </a:p>
                  </a:txBody>
                  <a:tcPr/>
                </a:tc>
                <a:extLst>
                  <a:ext uri="{0D108BD9-81ED-4DB2-BD59-A6C34878D82A}">
                    <a16:rowId xmlns:a16="http://schemas.microsoft.com/office/drawing/2014/main" val="3808514147"/>
                  </a:ext>
                </a:extLst>
              </a:tr>
              <a:tr h="370840">
                <a:tc>
                  <a:txBody>
                    <a:bodyPr/>
                    <a:lstStyle/>
                    <a:p>
                      <a:r>
                        <a:rPr lang="es-MX" dirty="0"/>
                        <a:t>PASS</a:t>
                      </a:r>
                    </a:p>
                  </a:txBody>
                  <a:tcPr/>
                </a:tc>
                <a:tc>
                  <a:txBody>
                    <a:bodyPr/>
                    <a:lstStyle/>
                    <a:p>
                      <a:r>
                        <a:rPr lang="es-MX" dirty="0"/>
                        <a:t>Envía un </a:t>
                      </a:r>
                      <a:r>
                        <a:rPr lang="es-MX" dirty="0" err="1"/>
                        <a:t>password</a:t>
                      </a:r>
                      <a:endParaRPr lang="es-MX" dirty="0"/>
                    </a:p>
                  </a:txBody>
                  <a:tcPr/>
                </a:tc>
                <a:extLst>
                  <a:ext uri="{0D108BD9-81ED-4DB2-BD59-A6C34878D82A}">
                    <a16:rowId xmlns:a16="http://schemas.microsoft.com/office/drawing/2014/main" val="3129116894"/>
                  </a:ext>
                </a:extLst>
              </a:tr>
              <a:tr h="370840">
                <a:tc>
                  <a:txBody>
                    <a:bodyPr/>
                    <a:lstStyle/>
                    <a:p>
                      <a:r>
                        <a:rPr lang="es-MX" dirty="0"/>
                        <a:t>PASV</a:t>
                      </a:r>
                    </a:p>
                  </a:txBody>
                  <a:tcPr/>
                </a:tc>
                <a:tc>
                  <a:txBody>
                    <a:bodyPr/>
                    <a:lstStyle/>
                    <a:p>
                      <a:r>
                        <a:rPr lang="es-MX" dirty="0"/>
                        <a:t>Entra a modo pasivo</a:t>
                      </a:r>
                    </a:p>
                  </a:txBody>
                  <a:tcPr/>
                </a:tc>
                <a:extLst>
                  <a:ext uri="{0D108BD9-81ED-4DB2-BD59-A6C34878D82A}">
                    <a16:rowId xmlns:a16="http://schemas.microsoft.com/office/drawing/2014/main" val="3701201430"/>
                  </a:ext>
                </a:extLst>
              </a:tr>
              <a:tr h="370840">
                <a:tc>
                  <a:txBody>
                    <a:bodyPr/>
                    <a:lstStyle/>
                    <a:p>
                      <a:r>
                        <a:rPr lang="es-MX" dirty="0"/>
                        <a:t>PORT</a:t>
                      </a:r>
                    </a:p>
                  </a:txBody>
                  <a:tcPr/>
                </a:tc>
                <a:tc>
                  <a:txBody>
                    <a:bodyPr/>
                    <a:lstStyle/>
                    <a:p>
                      <a:r>
                        <a:rPr lang="es-MX" dirty="0"/>
                        <a:t>Abre un puerto de datos</a:t>
                      </a:r>
                    </a:p>
                  </a:txBody>
                  <a:tcPr/>
                </a:tc>
                <a:extLst>
                  <a:ext uri="{0D108BD9-81ED-4DB2-BD59-A6C34878D82A}">
                    <a16:rowId xmlns:a16="http://schemas.microsoft.com/office/drawing/2014/main" val="3259321242"/>
                  </a:ext>
                </a:extLst>
              </a:tr>
            </a:tbl>
          </a:graphicData>
        </a:graphic>
      </p:graphicFrame>
      <p:graphicFrame>
        <p:nvGraphicFramePr>
          <p:cNvPr id="7" name="Marcador de contenido 6">
            <a:extLst>
              <a:ext uri="{FF2B5EF4-FFF2-40B4-BE49-F238E27FC236}">
                <a16:creationId xmlns:a16="http://schemas.microsoft.com/office/drawing/2014/main" id="{1F836CDB-E13B-455F-85C8-CCBBEE0A67F0}"/>
              </a:ext>
            </a:extLst>
          </p:cNvPr>
          <p:cNvGraphicFramePr>
            <a:graphicFrameLocks noGrp="1"/>
          </p:cNvGraphicFramePr>
          <p:nvPr>
            <p:ph sz="half" idx="2"/>
            <p:extLst>
              <p:ext uri="{D42A27DB-BD31-4B8C-83A1-F6EECF244321}">
                <p14:modId xmlns:p14="http://schemas.microsoft.com/office/powerpoint/2010/main" val="3892582697"/>
              </p:ext>
            </p:extLst>
          </p:nvPr>
        </p:nvGraphicFramePr>
        <p:xfrm>
          <a:off x="6172200" y="1690688"/>
          <a:ext cx="5181600" cy="4719320"/>
        </p:xfrm>
        <a:graphic>
          <a:graphicData uri="http://schemas.openxmlformats.org/drawingml/2006/table">
            <a:tbl>
              <a:tblPr firstRow="1" bandRow="1">
                <a:tableStyleId>{5C22544A-7EE6-4342-B048-85BDC9FD1C3A}</a:tableStyleId>
              </a:tblPr>
              <a:tblGrid>
                <a:gridCol w="1185204">
                  <a:extLst>
                    <a:ext uri="{9D8B030D-6E8A-4147-A177-3AD203B41FA5}">
                      <a16:colId xmlns:a16="http://schemas.microsoft.com/office/drawing/2014/main" val="4255502560"/>
                    </a:ext>
                  </a:extLst>
                </a:gridCol>
                <a:gridCol w="3996396">
                  <a:extLst>
                    <a:ext uri="{9D8B030D-6E8A-4147-A177-3AD203B41FA5}">
                      <a16:colId xmlns:a16="http://schemas.microsoft.com/office/drawing/2014/main" val="529011839"/>
                    </a:ext>
                  </a:extLst>
                </a:gridCol>
              </a:tblGrid>
              <a:tr h="370840">
                <a:tc>
                  <a:txBody>
                    <a:bodyPr/>
                    <a:lstStyle/>
                    <a:p>
                      <a:r>
                        <a:rPr lang="es-MX" dirty="0"/>
                        <a:t>Comando</a:t>
                      </a:r>
                    </a:p>
                  </a:txBody>
                  <a:tcPr/>
                </a:tc>
                <a:tc>
                  <a:txBody>
                    <a:bodyPr/>
                    <a:lstStyle/>
                    <a:p>
                      <a:r>
                        <a:rPr lang="es-MX" dirty="0"/>
                        <a:t>Descripción</a:t>
                      </a:r>
                    </a:p>
                  </a:txBody>
                  <a:tcPr/>
                </a:tc>
                <a:extLst>
                  <a:ext uri="{0D108BD9-81ED-4DB2-BD59-A6C34878D82A}">
                    <a16:rowId xmlns:a16="http://schemas.microsoft.com/office/drawing/2014/main" val="1661987606"/>
                  </a:ext>
                </a:extLst>
              </a:tr>
              <a:tr h="370840">
                <a:tc>
                  <a:txBody>
                    <a:bodyPr/>
                    <a:lstStyle/>
                    <a:p>
                      <a:r>
                        <a:rPr lang="es-MX" dirty="0"/>
                        <a:t>PWD</a:t>
                      </a:r>
                    </a:p>
                  </a:txBody>
                  <a:tcPr/>
                </a:tc>
                <a:tc>
                  <a:txBody>
                    <a:bodyPr/>
                    <a:lstStyle/>
                    <a:p>
                      <a:r>
                        <a:rPr lang="es-MX" dirty="0"/>
                        <a:t>Nos indica el directorio actual</a:t>
                      </a:r>
                    </a:p>
                  </a:txBody>
                  <a:tcPr/>
                </a:tc>
                <a:extLst>
                  <a:ext uri="{0D108BD9-81ED-4DB2-BD59-A6C34878D82A}">
                    <a16:rowId xmlns:a16="http://schemas.microsoft.com/office/drawing/2014/main" val="3438198717"/>
                  </a:ext>
                </a:extLst>
              </a:tr>
              <a:tr h="370840">
                <a:tc>
                  <a:txBody>
                    <a:bodyPr/>
                    <a:lstStyle/>
                    <a:p>
                      <a:r>
                        <a:rPr lang="es-MX" dirty="0"/>
                        <a:t>QUIT</a:t>
                      </a:r>
                    </a:p>
                  </a:txBody>
                  <a:tcPr/>
                </a:tc>
                <a:tc>
                  <a:txBody>
                    <a:bodyPr/>
                    <a:lstStyle/>
                    <a:p>
                      <a:r>
                        <a:rPr lang="es-MX" dirty="0"/>
                        <a:t>Termina la conexión</a:t>
                      </a:r>
                    </a:p>
                  </a:txBody>
                  <a:tcPr/>
                </a:tc>
                <a:extLst>
                  <a:ext uri="{0D108BD9-81ED-4DB2-BD59-A6C34878D82A}">
                    <a16:rowId xmlns:a16="http://schemas.microsoft.com/office/drawing/2014/main" val="2083387219"/>
                  </a:ext>
                </a:extLst>
              </a:tr>
              <a:tr h="370840">
                <a:tc>
                  <a:txBody>
                    <a:bodyPr/>
                    <a:lstStyle/>
                    <a:p>
                      <a:r>
                        <a:rPr lang="es-MX" dirty="0"/>
                        <a:t>RETR</a:t>
                      </a:r>
                    </a:p>
                  </a:txBody>
                  <a:tcPr/>
                </a:tc>
                <a:tc>
                  <a:txBody>
                    <a:bodyPr/>
                    <a:lstStyle/>
                    <a:p>
                      <a:r>
                        <a:rPr lang="es-MX" dirty="0"/>
                        <a:t>Recupera aun archivo remoto</a:t>
                      </a:r>
                    </a:p>
                  </a:txBody>
                  <a:tcPr/>
                </a:tc>
                <a:extLst>
                  <a:ext uri="{0D108BD9-81ED-4DB2-BD59-A6C34878D82A}">
                    <a16:rowId xmlns:a16="http://schemas.microsoft.com/office/drawing/2014/main" val="3324915475"/>
                  </a:ext>
                </a:extLst>
              </a:tr>
              <a:tr h="370840">
                <a:tc>
                  <a:txBody>
                    <a:bodyPr/>
                    <a:lstStyle/>
                    <a:p>
                      <a:r>
                        <a:rPr lang="es-MX" dirty="0"/>
                        <a:t>RMD</a:t>
                      </a:r>
                    </a:p>
                  </a:txBody>
                  <a:tcPr/>
                </a:tc>
                <a:tc>
                  <a:txBody>
                    <a:bodyPr/>
                    <a:lstStyle/>
                    <a:p>
                      <a:r>
                        <a:rPr lang="es-MX" dirty="0"/>
                        <a:t>Elimina un directorio </a:t>
                      </a:r>
                    </a:p>
                  </a:txBody>
                  <a:tcPr/>
                </a:tc>
                <a:extLst>
                  <a:ext uri="{0D108BD9-81ED-4DB2-BD59-A6C34878D82A}">
                    <a16:rowId xmlns:a16="http://schemas.microsoft.com/office/drawing/2014/main" val="2878995322"/>
                  </a:ext>
                </a:extLst>
              </a:tr>
              <a:tr h="370840">
                <a:tc>
                  <a:txBody>
                    <a:bodyPr/>
                    <a:lstStyle/>
                    <a:p>
                      <a:r>
                        <a:rPr lang="es-MX" dirty="0"/>
                        <a:t>RNFR</a:t>
                      </a:r>
                    </a:p>
                  </a:txBody>
                  <a:tcPr/>
                </a:tc>
                <a:tc>
                  <a:txBody>
                    <a:bodyPr/>
                    <a:lstStyle/>
                    <a:p>
                      <a:r>
                        <a:rPr lang="es-MX" dirty="0"/>
                        <a:t>Renombra desde</a:t>
                      </a:r>
                    </a:p>
                  </a:txBody>
                  <a:tcPr/>
                </a:tc>
                <a:extLst>
                  <a:ext uri="{0D108BD9-81ED-4DB2-BD59-A6C34878D82A}">
                    <a16:rowId xmlns:a16="http://schemas.microsoft.com/office/drawing/2014/main" val="3962149243"/>
                  </a:ext>
                </a:extLst>
              </a:tr>
              <a:tr h="370840">
                <a:tc>
                  <a:txBody>
                    <a:bodyPr/>
                    <a:lstStyle/>
                    <a:p>
                      <a:r>
                        <a:rPr lang="es-MX" dirty="0"/>
                        <a:t>RNTO</a:t>
                      </a:r>
                    </a:p>
                  </a:txBody>
                  <a:tcPr/>
                </a:tc>
                <a:tc>
                  <a:txBody>
                    <a:bodyPr/>
                    <a:lstStyle/>
                    <a:p>
                      <a:r>
                        <a:rPr lang="es-MX" dirty="0"/>
                        <a:t>Renombra a </a:t>
                      </a:r>
                    </a:p>
                  </a:txBody>
                  <a:tcPr/>
                </a:tc>
                <a:extLst>
                  <a:ext uri="{0D108BD9-81ED-4DB2-BD59-A6C34878D82A}">
                    <a16:rowId xmlns:a16="http://schemas.microsoft.com/office/drawing/2014/main" val="3920241329"/>
                  </a:ext>
                </a:extLst>
              </a:tr>
              <a:tr h="370840">
                <a:tc>
                  <a:txBody>
                    <a:bodyPr/>
                    <a:lstStyle/>
                    <a:p>
                      <a:r>
                        <a:rPr lang="es-MX" dirty="0"/>
                        <a:t>SITE</a:t>
                      </a:r>
                    </a:p>
                  </a:txBody>
                  <a:tcPr/>
                </a:tc>
                <a:tc>
                  <a:txBody>
                    <a:bodyPr/>
                    <a:lstStyle/>
                    <a:p>
                      <a:r>
                        <a:rPr lang="es-MX" dirty="0"/>
                        <a:t>Comandos específicos </a:t>
                      </a:r>
                    </a:p>
                  </a:txBody>
                  <a:tcPr/>
                </a:tc>
                <a:extLst>
                  <a:ext uri="{0D108BD9-81ED-4DB2-BD59-A6C34878D82A}">
                    <a16:rowId xmlns:a16="http://schemas.microsoft.com/office/drawing/2014/main" val="1524454586"/>
                  </a:ext>
                </a:extLst>
              </a:tr>
              <a:tr h="370840">
                <a:tc>
                  <a:txBody>
                    <a:bodyPr/>
                    <a:lstStyle/>
                    <a:p>
                      <a:r>
                        <a:rPr lang="es-MX" dirty="0"/>
                        <a:t>SIZE</a:t>
                      </a:r>
                    </a:p>
                  </a:txBody>
                  <a:tcPr/>
                </a:tc>
                <a:tc>
                  <a:txBody>
                    <a:bodyPr/>
                    <a:lstStyle/>
                    <a:p>
                      <a:r>
                        <a:rPr lang="es-MX" dirty="0"/>
                        <a:t>Regresa el tamaño de un archivo</a:t>
                      </a:r>
                    </a:p>
                  </a:txBody>
                  <a:tcPr/>
                </a:tc>
                <a:extLst>
                  <a:ext uri="{0D108BD9-81ED-4DB2-BD59-A6C34878D82A}">
                    <a16:rowId xmlns:a16="http://schemas.microsoft.com/office/drawing/2014/main" val="3970038438"/>
                  </a:ext>
                </a:extLst>
              </a:tr>
              <a:tr h="370840">
                <a:tc>
                  <a:txBody>
                    <a:bodyPr/>
                    <a:lstStyle/>
                    <a:p>
                      <a:r>
                        <a:rPr lang="es-MX" dirty="0"/>
                        <a:t>STOR</a:t>
                      </a:r>
                    </a:p>
                  </a:txBody>
                  <a:tcPr/>
                </a:tc>
                <a:tc>
                  <a:txBody>
                    <a:bodyPr/>
                    <a:lstStyle/>
                    <a:p>
                      <a:r>
                        <a:rPr lang="es-MX" dirty="0"/>
                        <a:t>Almacena un archivo Enel servidor remoto</a:t>
                      </a:r>
                    </a:p>
                  </a:txBody>
                  <a:tcPr/>
                </a:tc>
                <a:extLst>
                  <a:ext uri="{0D108BD9-81ED-4DB2-BD59-A6C34878D82A}">
                    <a16:rowId xmlns:a16="http://schemas.microsoft.com/office/drawing/2014/main" val="3498832598"/>
                  </a:ext>
                </a:extLst>
              </a:tr>
              <a:tr h="370840">
                <a:tc>
                  <a:txBody>
                    <a:bodyPr/>
                    <a:lstStyle/>
                    <a:p>
                      <a:r>
                        <a:rPr lang="es-MX" dirty="0"/>
                        <a:t>TYPE</a:t>
                      </a:r>
                    </a:p>
                  </a:txBody>
                  <a:tcPr/>
                </a:tc>
                <a:tc>
                  <a:txBody>
                    <a:bodyPr/>
                    <a:lstStyle/>
                    <a:p>
                      <a:r>
                        <a:rPr lang="es-MX" dirty="0"/>
                        <a:t>Cambia el tipo de archivo a manipular</a:t>
                      </a:r>
                    </a:p>
                  </a:txBody>
                  <a:tcPr/>
                </a:tc>
                <a:extLst>
                  <a:ext uri="{0D108BD9-81ED-4DB2-BD59-A6C34878D82A}">
                    <a16:rowId xmlns:a16="http://schemas.microsoft.com/office/drawing/2014/main" val="990136844"/>
                  </a:ext>
                </a:extLst>
              </a:tr>
              <a:tr h="370840">
                <a:tc>
                  <a:txBody>
                    <a:bodyPr/>
                    <a:lstStyle/>
                    <a:p>
                      <a:r>
                        <a:rPr lang="es-MX" dirty="0"/>
                        <a:t>USER</a:t>
                      </a:r>
                    </a:p>
                  </a:txBody>
                  <a:tcPr/>
                </a:tc>
                <a:tc>
                  <a:txBody>
                    <a:bodyPr/>
                    <a:lstStyle/>
                    <a:p>
                      <a:r>
                        <a:rPr lang="es-MX" dirty="0"/>
                        <a:t>Envía el usuario</a:t>
                      </a:r>
                    </a:p>
                  </a:txBody>
                  <a:tcPr/>
                </a:tc>
                <a:extLst>
                  <a:ext uri="{0D108BD9-81ED-4DB2-BD59-A6C34878D82A}">
                    <a16:rowId xmlns:a16="http://schemas.microsoft.com/office/drawing/2014/main" val="1185163607"/>
                  </a:ext>
                </a:extLst>
              </a:tr>
            </a:tbl>
          </a:graphicData>
        </a:graphic>
      </p:graphicFrame>
    </p:spTree>
    <p:extLst>
      <p:ext uri="{BB962C8B-B14F-4D97-AF65-F5344CB8AC3E}">
        <p14:creationId xmlns:p14="http://schemas.microsoft.com/office/powerpoint/2010/main" val="40679214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C9B37D1A-51D0-45AF-8F9E-05C0725178EE}"/>
              </a:ext>
            </a:extLst>
          </p:cNvPr>
          <p:cNvSpPr>
            <a:spLocks noGrp="1"/>
          </p:cNvSpPr>
          <p:nvPr>
            <p:ph type="title"/>
          </p:nvPr>
        </p:nvSpPr>
        <p:spPr/>
        <p:txBody>
          <a:bodyPr/>
          <a:lstStyle/>
          <a:p>
            <a:r>
              <a:rPr lang="es-MX" dirty="0"/>
              <a:t>Una transacción simple en FTP</a:t>
            </a:r>
          </a:p>
        </p:txBody>
      </p:sp>
      <p:sp>
        <p:nvSpPr>
          <p:cNvPr id="6" name="Marcador de contenido 5">
            <a:extLst>
              <a:ext uri="{FF2B5EF4-FFF2-40B4-BE49-F238E27FC236}">
                <a16:creationId xmlns:a16="http://schemas.microsoft.com/office/drawing/2014/main" id="{AE97356B-79D3-4963-9723-ED28D0BA3BF3}"/>
              </a:ext>
            </a:extLst>
          </p:cNvPr>
          <p:cNvSpPr>
            <a:spLocks noGrp="1"/>
          </p:cNvSpPr>
          <p:nvPr>
            <p:ph idx="1"/>
          </p:nvPr>
        </p:nvSpPr>
        <p:spPr/>
        <p:txBody>
          <a:bodyPr>
            <a:normAutofit fontScale="77500" lnSpcReduction="20000"/>
          </a:bodyPr>
          <a:lstStyle/>
          <a:p>
            <a:r>
              <a:rPr lang="es-MX" dirty="0"/>
              <a:t>El cliente se conecta al servidor FTP</a:t>
            </a:r>
          </a:p>
          <a:p>
            <a:r>
              <a:rPr lang="es-MX" dirty="0"/>
              <a:t>El servidor retorna un código 220 para especificar que se encuentra listo para un nuevo usuario</a:t>
            </a:r>
          </a:p>
          <a:p>
            <a:r>
              <a:rPr lang="es-MX" dirty="0"/>
              <a:t>El cliente envía el comando “USER &lt;</a:t>
            </a:r>
            <a:r>
              <a:rPr lang="es-MX" dirty="0" err="1"/>
              <a:t>username</a:t>
            </a:r>
            <a:r>
              <a:rPr lang="es-MX" dirty="0"/>
              <a:t>&gt;”</a:t>
            </a:r>
          </a:p>
          <a:p>
            <a:r>
              <a:rPr lang="es-MX" dirty="0"/>
              <a:t>El servidor retorna un código 331 si es que se requiere de </a:t>
            </a:r>
            <a:r>
              <a:rPr lang="es-MX" dirty="0" err="1"/>
              <a:t>password</a:t>
            </a:r>
            <a:endParaRPr lang="es-MX" dirty="0"/>
          </a:p>
          <a:p>
            <a:r>
              <a:rPr lang="es-MX" dirty="0"/>
              <a:t>El cliente envía el comando “PASS &lt;</a:t>
            </a:r>
            <a:r>
              <a:rPr lang="es-MX" dirty="0" err="1"/>
              <a:t>password</a:t>
            </a:r>
            <a:r>
              <a:rPr lang="es-MX" dirty="0"/>
              <a:t>&gt;”</a:t>
            </a:r>
          </a:p>
          <a:p>
            <a:r>
              <a:rPr lang="es-MX" dirty="0"/>
              <a:t>El servidor envía un código 230 si el </a:t>
            </a:r>
            <a:r>
              <a:rPr lang="es-MX" dirty="0" err="1"/>
              <a:t>password</a:t>
            </a:r>
            <a:r>
              <a:rPr lang="es-MX" dirty="0"/>
              <a:t> es correcto</a:t>
            </a:r>
          </a:p>
          <a:p>
            <a:r>
              <a:rPr lang="es-MX" dirty="0"/>
              <a:t>El cliente envía el comando PORT para indicar por que puerto se enviaran los datos</a:t>
            </a:r>
          </a:p>
          <a:p>
            <a:r>
              <a:rPr lang="es-MX" dirty="0"/>
              <a:t>El servidor regresa un código 200 si el comando PORT funciono correctamente</a:t>
            </a:r>
          </a:p>
          <a:p>
            <a:r>
              <a:rPr lang="es-MX" dirty="0"/>
              <a:t>El cliente envía el comando LIST</a:t>
            </a:r>
          </a:p>
          <a:p>
            <a:r>
              <a:rPr lang="es-MX" dirty="0"/>
              <a:t>El servidor envía la lista del directorio actual y un código 226 cerrando la conexión	</a:t>
            </a:r>
          </a:p>
        </p:txBody>
      </p:sp>
    </p:spTree>
    <p:extLst>
      <p:ext uri="{BB962C8B-B14F-4D97-AF65-F5344CB8AC3E}">
        <p14:creationId xmlns:p14="http://schemas.microsoft.com/office/powerpoint/2010/main" val="2392698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5F567B-DF91-4FE7-BB02-F5EF88F6CE24}"/>
              </a:ext>
            </a:extLst>
          </p:cNvPr>
          <p:cNvSpPr>
            <a:spLocks noGrp="1"/>
          </p:cNvSpPr>
          <p:nvPr>
            <p:ph type="title"/>
          </p:nvPr>
        </p:nvSpPr>
        <p:spPr/>
        <p:txBody>
          <a:bodyPr/>
          <a:lstStyle/>
          <a:p>
            <a:r>
              <a:rPr lang="es-MX" dirty="0"/>
              <a:t>Sesión en TFTP</a:t>
            </a:r>
          </a:p>
        </p:txBody>
      </p:sp>
      <p:sp>
        <p:nvSpPr>
          <p:cNvPr id="3" name="Marcador de contenido 2">
            <a:extLst>
              <a:ext uri="{FF2B5EF4-FFF2-40B4-BE49-F238E27FC236}">
                <a16:creationId xmlns:a16="http://schemas.microsoft.com/office/drawing/2014/main" id="{7392AE6D-84E2-4357-89B3-F0877CDDEFE7}"/>
              </a:ext>
            </a:extLst>
          </p:cNvPr>
          <p:cNvSpPr>
            <a:spLocks noGrp="1"/>
          </p:cNvSpPr>
          <p:nvPr>
            <p:ph idx="1"/>
          </p:nvPr>
        </p:nvSpPr>
        <p:spPr/>
        <p:txBody>
          <a:bodyPr/>
          <a:lstStyle/>
          <a:p>
            <a:r>
              <a:rPr lang="es-MX" dirty="0"/>
              <a:t>Por usar UDP, no existe una definición clara de sesión, cliente y servidor</a:t>
            </a:r>
          </a:p>
          <a:p>
            <a:r>
              <a:rPr lang="es-MX" dirty="0"/>
              <a:t>Se suele definir como servidor al dispositivo que abre el puerto 69 y cliente al que se conecta a el</a:t>
            </a:r>
          </a:p>
          <a:p>
            <a:r>
              <a:rPr lang="es-MX" dirty="0"/>
              <a:t>Cada archivo transferido se corresponde con un intercambio independiente de datagramas</a:t>
            </a:r>
          </a:p>
        </p:txBody>
      </p:sp>
    </p:spTree>
    <p:extLst>
      <p:ext uri="{BB962C8B-B14F-4D97-AF65-F5344CB8AC3E}">
        <p14:creationId xmlns:p14="http://schemas.microsoft.com/office/powerpoint/2010/main" val="35393292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364612-0CAA-4B95-8FF1-B036CFA5480E}"/>
              </a:ext>
            </a:extLst>
          </p:cNvPr>
          <p:cNvSpPr>
            <a:spLocks noGrp="1"/>
          </p:cNvSpPr>
          <p:nvPr>
            <p:ph type="title"/>
          </p:nvPr>
        </p:nvSpPr>
        <p:spPr/>
        <p:txBody>
          <a:bodyPr/>
          <a:lstStyle/>
          <a:p>
            <a:r>
              <a:rPr lang="es-MX" dirty="0"/>
              <a:t>Una transacción simple en FTP</a:t>
            </a:r>
          </a:p>
        </p:txBody>
      </p:sp>
      <p:sp>
        <p:nvSpPr>
          <p:cNvPr id="3" name="Marcador de contenido 2">
            <a:extLst>
              <a:ext uri="{FF2B5EF4-FFF2-40B4-BE49-F238E27FC236}">
                <a16:creationId xmlns:a16="http://schemas.microsoft.com/office/drawing/2014/main" id="{A941C4E7-6DEF-4AB2-BE27-04A7B16D5995}"/>
              </a:ext>
            </a:extLst>
          </p:cNvPr>
          <p:cNvSpPr>
            <a:spLocks noGrp="1"/>
          </p:cNvSpPr>
          <p:nvPr>
            <p:ph idx="1"/>
          </p:nvPr>
        </p:nvSpPr>
        <p:spPr/>
        <p:txBody>
          <a:bodyPr>
            <a:normAutofit fontScale="92500" lnSpcReduction="20000"/>
          </a:bodyPr>
          <a:lstStyle/>
          <a:p>
            <a:r>
              <a:rPr lang="es-MX" dirty="0"/>
              <a:t>El cliente envía otro comando PORT para abrir otra conexión de datos</a:t>
            </a:r>
          </a:p>
          <a:p>
            <a:r>
              <a:rPr lang="es-MX" dirty="0"/>
              <a:t>El servidor envía un código 200 si el comando PORT funciono correctamente</a:t>
            </a:r>
          </a:p>
          <a:p>
            <a:r>
              <a:rPr lang="es-MX" dirty="0"/>
              <a:t>El cliente envía un comando RETR &lt;nombre de archivo&gt; para inicializar la transferencia de dicho archivo</a:t>
            </a:r>
          </a:p>
          <a:p>
            <a:r>
              <a:rPr lang="es-MX" dirty="0"/>
              <a:t>El servidor envía un código 150 si el estado del archivo es correcto e inicia la transferencia del archivo</a:t>
            </a:r>
          </a:p>
          <a:p>
            <a:r>
              <a:rPr lang="es-MX" dirty="0"/>
              <a:t>Cuando la transferencia esta completa, el servidor envía un código 226 indicando al cliente que la transferencia esta completa y la conexión de datos se cierra</a:t>
            </a:r>
          </a:p>
          <a:p>
            <a:r>
              <a:rPr lang="es-MX" dirty="0"/>
              <a:t>El cliente envía un comando QUIT</a:t>
            </a:r>
          </a:p>
          <a:p>
            <a:r>
              <a:rPr lang="es-MX" dirty="0"/>
              <a:t>El servidor envía un código 221 y cierra la conexión de control</a:t>
            </a:r>
          </a:p>
          <a:p>
            <a:endParaRPr lang="es-MX" dirty="0"/>
          </a:p>
        </p:txBody>
      </p:sp>
    </p:spTree>
    <p:extLst>
      <p:ext uri="{BB962C8B-B14F-4D97-AF65-F5344CB8AC3E}">
        <p14:creationId xmlns:p14="http://schemas.microsoft.com/office/powerpoint/2010/main" val="25104402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248429-C110-40DF-99C8-9089E0D757C2}"/>
              </a:ext>
            </a:extLst>
          </p:cNvPr>
          <p:cNvSpPr>
            <a:spLocks noGrp="1"/>
          </p:cNvSpPr>
          <p:nvPr>
            <p:ph type="title"/>
          </p:nvPr>
        </p:nvSpPr>
        <p:spPr>
          <a:xfrm>
            <a:off x="838200" y="218155"/>
            <a:ext cx="10515600" cy="832559"/>
          </a:xfrm>
        </p:spPr>
        <p:txBody>
          <a:bodyPr/>
          <a:lstStyle/>
          <a:p>
            <a:r>
              <a:rPr lang="es-MX" dirty="0"/>
              <a:t>Un ejemplo práctico</a:t>
            </a:r>
          </a:p>
        </p:txBody>
      </p:sp>
      <p:pic>
        <p:nvPicPr>
          <p:cNvPr id="4" name="FTP con telnet">
            <a:hlinkClick r:id="" action="ppaction://media"/>
            <a:extLst>
              <a:ext uri="{FF2B5EF4-FFF2-40B4-BE49-F238E27FC236}">
                <a16:creationId xmlns:a16="http://schemas.microsoft.com/office/drawing/2014/main" id="{C14CD3EA-DED7-4305-9487-B496361704A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81686" y="1239768"/>
            <a:ext cx="9608234" cy="5400077"/>
          </a:xfrm>
        </p:spPr>
      </p:pic>
    </p:spTree>
    <p:extLst>
      <p:ext uri="{BB962C8B-B14F-4D97-AF65-F5344CB8AC3E}">
        <p14:creationId xmlns:p14="http://schemas.microsoft.com/office/powerpoint/2010/main" val="3003951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0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34ABA2-FC50-4622-B82A-9551F933F9D9}"/>
              </a:ext>
            </a:extLst>
          </p:cNvPr>
          <p:cNvSpPr>
            <a:spLocks noGrp="1"/>
          </p:cNvSpPr>
          <p:nvPr>
            <p:ph type="title"/>
          </p:nvPr>
        </p:nvSpPr>
        <p:spPr/>
        <p:txBody>
          <a:bodyPr/>
          <a:lstStyle/>
          <a:p>
            <a:r>
              <a:rPr lang="es-MX" dirty="0"/>
              <a:t>Tipos de conexión</a:t>
            </a:r>
          </a:p>
        </p:txBody>
      </p:sp>
      <p:sp>
        <p:nvSpPr>
          <p:cNvPr id="3" name="Marcador de contenido 2">
            <a:extLst>
              <a:ext uri="{FF2B5EF4-FFF2-40B4-BE49-F238E27FC236}">
                <a16:creationId xmlns:a16="http://schemas.microsoft.com/office/drawing/2014/main" id="{74F31C89-7EAF-42C6-B892-85BC6A67152E}"/>
              </a:ext>
            </a:extLst>
          </p:cNvPr>
          <p:cNvSpPr>
            <a:spLocks noGrp="1"/>
          </p:cNvSpPr>
          <p:nvPr>
            <p:ph idx="1"/>
          </p:nvPr>
        </p:nvSpPr>
        <p:spPr/>
        <p:txBody>
          <a:bodyPr/>
          <a:lstStyle/>
          <a:p>
            <a:r>
              <a:rPr lang="es-MX" dirty="0"/>
              <a:t>Existen dos formas de realizar la comunicación por FTP</a:t>
            </a:r>
          </a:p>
          <a:p>
            <a:pPr lvl="1"/>
            <a:r>
              <a:rPr lang="es-MX" dirty="0"/>
              <a:t>Modo activo</a:t>
            </a:r>
          </a:p>
          <a:p>
            <a:pPr lvl="1"/>
            <a:r>
              <a:rPr lang="es-MX" dirty="0"/>
              <a:t>Modo pasivo</a:t>
            </a:r>
          </a:p>
        </p:txBody>
      </p:sp>
    </p:spTree>
    <p:extLst>
      <p:ext uri="{BB962C8B-B14F-4D97-AF65-F5344CB8AC3E}">
        <p14:creationId xmlns:p14="http://schemas.microsoft.com/office/powerpoint/2010/main" val="23184869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979DC6-2E5A-48FC-8CD4-2A5FD0257878}"/>
              </a:ext>
            </a:extLst>
          </p:cNvPr>
          <p:cNvSpPr>
            <a:spLocks noGrp="1"/>
          </p:cNvSpPr>
          <p:nvPr>
            <p:ph type="title"/>
          </p:nvPr>
        </p:nvSpPr>
        <p:spPr/>
        <p:txBody>
          <a:bodyPr/>
          <a:lstStyle/>
          <a:p>
            <a:r>
              <a:rPr lang="es-MX" dirty="0"/>
              <a:t>Modo pasivo</a:t>
            </a:r>
          </a:p>
        </p:txBody>
      </p:sp>
      <p:sp>
        <p:nvSpPr>
          <p:cNvPr id="4" name="Marcador de contenido 3">
            <a:extLst>
              <a:ext uri="{FF2B5EF4-FFF2-40B4-BE49-F238E27FC236}">
                <a16:creationId xmlns:a16="http://schemas.microsoft.com/office/drawing/2014/main" id="{659B8661-C651-4BBF-8FAB-91BE8BD0DF77}"/>
              </a:ext>
            </a:extLst>
          </p:cNvPr>
          <p:cNvSpPr>
            <a:spLocks noGrp="1"/>
          </p:cNvSpPr>
          <p:nvPr>
            <p:ph idx="1"/>
          </p:nvPr>
        </p:nvSpPr>
        <p:spPr/>
        <p:txBody>
          <a:bodyPr/>
          <a:lstStyle/>
          <a:p>
            <a:r>
              <a:rPr lang="es-MX" dirty="0"/>
              <a:t>En este modo, el envío de datos no se realiza directamente por el puerto 20, sino que de forma dinámica se asigna un puerto especial por parte del servidor para la transferencia de archivos.</a:t>
            </a:r>
          </a:p>
          <a:p>
            <a:r>
              <a:rPr lang="es-MX" dirty="0"/>
              <a:t>Se sigue el siguiente procedimiento:</a:t>
            </a:r>
          </a:p>
          <a:p>
            <a:pPr marL="914400" lvl="1" indent="-457200">
              <a:buFont typeface="+mj-lt"/>
              <a:buAutoNum type="arabicPeriod"/>
            </a:pPr>
            <a:r>
              <a:rPr lang="es-MX" dirty="0"/>
              <a:t>El cliente, una vez conectado al servidor por el puerto de control No 21, envía el comando PASV, con el que le solicita un número de puerto para datos</a:t>
            </a:r>
          </a:p>
          <a:p>
            <a:pPr marL="914400" lvl="1" indent="-457200">
              <a:buFont typeface="+mj-lt"/>
              <a:buAutoNum type="arabicPeriod"/>
            </a:pPr>
            <a:r>
              <a:rPr lang="es-MX" dirty="0"/>
              <a:t>El servidor le contesta con una dirección IP y un número de puerto</a:t>
            </a:r>
          </a:p>
          <a:p>
            <a:pPr marL="914400" lvl="1" indent="-457200">
              <a:buFont typeface="+mj-lt"/>
              <a:buAutoNum type="arabicPeriod"/>
            </a:pPr>
            <a:r>
              <a:rPr lang="es-MX" dirty="0"/>
              <a:t>El cliente se conecta a él desde otro puerto</a:t>
            </a:r>
          </a:p>
          <a:p>
            <a:pPr marL="914400" lvl="1" indent="-457200">
              <a:buFont typeface="+mj-lt"/>
              <a:buAutoNum type="arabicPeriod"/>
            </a:pPr>
            <a:r>
              <a:rPr lang="es-MX" dirty="0"/>
              <a:t>El servidor confirma la conexión.</a:t>
            </a:r>
          </a:p>
          <a:p>
            <a:pPr marL="914400" lvl="1" indent="-457200">
              <a:buFont typeface="+mj-lt"/>
              <a:buAutoNum type="arabicPeriod"/>
            </a:pPr>
            <a:endParaRPr lang="es-MX" dirty="0"/>
          </a:p>
          <a:p>
            <a:endParaRPr lang="es-MX" dirty="0"/>
          </a:p>
        </p:txBody>
      </p:sp>
    </p:spTree>
    <p:extLst>
      <p:ext uri="{BB962C8B-B14F-4D97-AF65-F5344CB8AC3E}">
        <p14:creationId xmlns:p14="http://schemas.microsoft.com/office/powerpoint/2010/main" val="25854699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416680C-B39B-4560-AD6E-B89B5462BF2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52659" y="1201100"/>
            <a:ext cx="815760" cy="815760"/>
          </a:xfrm>
          <a:prstGeom prst="rect">
            <a:avLst/>
          </a:prstGeom>
        </p:spPr>
      </p:pic>
      <p:pic>
        <p:nvPicPr>
          <p:cNvPr id="5" name="Imagen 4">
            <a:extLst>
              <a:ext uri="{FF2B5EF4-FFF2-40B4-BE49-F238E27FC236}">
                <a16:creationId xmlns:a16="http://schemas.microsoft.com/office/drawing/2014/main" id="{6AA8D49F-7C42-46F4-A941-10B76F54CD14}"/>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989877" y="1238660"/>
            <a:ext cx="820836" cy="968856"/>
          </a:xfrm>
          <a:prstGeom prst="rect">
            <a:avLst/>
          </a:prstGeom>
        </p:spPr>
      </p:pic>
      <p:sp>
        <p:nvSpPr>
          <p:cNvPr id="6" name="CuadroTexto 5">
            <a:extLst>
              <a:ext uri="{FF2B5EF4-FFF2-40B4-BE49-F238E27FC236}">
                <a16:creationId xmlns:a16="http://schemas.microsoft.com/office/drawing/2014/main" id="{100A03C3-8082-426C-B3D9-D116B3556ED2}"/>
              </a:ext>
            </a:extLst>
          </p:cNvPr>
          <p:cNvSpPr txBox="1"/>
          <p:nvPr/>
        </p:nvSpPr>
        <p:spPr>
          <a:xfrm>
            <a:off x="2343969" y="531396"/>
            <a:ext cx="1633139" cy="707886"/>
          </a:xfrm>
          <a:prstGeom prst="rect">
            <a:avLst/>
          </a:prstGeom>
          <a:noFill/>
        </p:spPr>
        <p:txBody>
          <a:bodyPr wrap="none" rtlCol="0">
            <a:spAutoFit/>
          </a:bodyPr>
          <a:lstStyle/>
          <a:p>
            <a:r>
              <a:rPr lang="es-MX" sz="4000" dirty="0"/>
              <a:t>Cliente</a:t>
            </a:r>
          </a:p>
        </p:txBody>
      </p:sp>
      <p:sp>
        <p:nvSpPr>
          <p:cNvPr id="7" name="CuadroTexto 6">
            <a:extLst>
              <a:ext uri="{FF2B5EF4-FFF2-40B4-BE49-F238E27FC236}">
                <a16:creationId xmlns:a16="http://schemas.microsoft.com/office/drawing/2014/main" id="{5DBCCF86-4202-4DC4-99CB-C77D205B5308}"/>
              </a:ext>
            </a:extLst>
          </p:cNvPr>
          <p:cNvSpPr txBox="1"/>
          <p:nvPr/>
        </p:nvSpPr>
        <p:spPr>
          <a:xfrm>
            <a:off x="7590972" y="531396"/>
            <a:ext cx="1928670" cy="707886"/>
          </a:xfrm>
          <a:prstGeom prst="rect">
            <a:avLst/>
          </a:prstGeom>
          <a:noFill/>
        </p:spPr>
        <p:txBody>
          <a:bodyPr wrap="none" rtlCol="0">
            <a:spAutoFit/>
          </a:bodyPr>
          <a:lstStyle/>
          <a:p>
            <a:r>
              <a:rPr lang="es-MX" sz="4000" dirty="0"/>
              <a:t>Servidor</a:t>
            </a:r>
          </a:p>
        </p:txBody>
      </p:sp>
      <p:sp>
        <p:nvSpPr>
          <p:cNvPr id="8" name="Rectángulo 7">
            <a:extLst>
              <a:ext uri="{FF2B5EF4-FFF2-40B4-BE49-F238E27FC236}">
                <a16:creationId xmlns:a16="http://schemas.microsoft.com/office/drawing/2014/main" id="{D919D78E-23C9-41A0-A771-4DD54BFD3316}"/>
              </a:ext>
            </a:extLst>
          </p:cNvPr>
          <p:cNvSpPr/>
          <p:nvPr/>
        </p:nvSpPr>
        <p:spPr>
          <a:xfrm>
            <a:off x="987081" y="493214"/>
            <a:ext cx="4346917" cy="2022714"/>
          </a:xfrm>
          <a:prstGeom prst="rect">
            <a:avLst/>
          </a:prstGeom>
          <a:noFill/>
          <a:ln w="50800" cmpd="db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Rectángulo 8">
            <a:extLst>
              <a:ext uri="{FF2B5EF4-FFF2-40B4-BE49-F238E27FC236}">
                <a16:creationId xmlns:a16="http://schemas.microsoft.com/office/drawing/2014/main" id="{61BE2487-D15C-4A43-99EC-21A7EF404246}"/>
              </a:ext>
            </a:extLst>
          </p:cNvPr>
          <p:cNvSpPr/>
          <p:nvPr/>
        </p:nvSpPr>
        <p:spPr>
          <a:xfrm>
            <a:off x="6096000" y="493214"/>
            <a:ext cx="5162506" cy="2022714"/>
          </a:xfrm>
          <a:prstGeom prst="rect">
            <a:avLst/>
          </a:prstGeom>
          <a:noFill/>
          <a:ln w="50800" cmpd="db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 name="CuadroTexto 10">
            <a:extLst>
              <a:ext uri="{FF2B5EF4-FFF2-40B4-BE49-F238E27FC236}">
                <a16:creationId xmlns:a16="http://schemas.microsoft.com/office/drawing/2014/main" id="{6170253E-3815-448C-B88D-FEC47398D29A}"/>
              </a:ext>
            </a:extLst>
          </p:cNvPr>
          <p:cNvSpPr txBox="1"/>
          <p:nvPr/>
        </p:nvSpPr>
        <p:spPr>
          <a:xfrm>
            <a:off x="1449096" y="1315599"/>
            <a:ext cx="1074056" cy="1200329"/>
          </a:xfrm>
          <a:prstGeom prst="rect">
            <a:avLst/>
          </a:prstGeom>
          <a:noFill/>
        </p:spPr>
        <p:txBody>
          <a:bodyPr wrap="square" rtlCol="0">
            <a:spAutoFit/>
          </a:bodyPr>
          <a:lstStyle/>
          <a:p>
            <a:pPr algn="ctr"/>
            <a:r>
              <a:rPr lang="es-MX" dirty="0">
                <a:solidFill>
                  <a:schemeClr val="accent2"/>
                </a:solidFill>
              </a:rPr>
              <a:t>Puerto de datos 1036</a:t>
            </a:r>
          </a:p>
          <a:p>
            <a:endParaRPr lang="es-MX" dirty="0">
              <a:solidFill>
                <a:schemeClr val="accent2"/>
              </a:solidFill>
            </a:endParaRPr>
          </a:p>
        </p:txBody>
      </p:sp>
      <p:sp>
        <p:nvSpPr>
          <p:cNvPr id="12" name="CuadroTexto 11">
            <a:extLst>
              <a:ext uri="{FF2B5EF4-FFF2-40B4-BE49-F238E27FC236}">
                <a16:creationId xmlns:a16="http://schemas.microsoft.com/office/drawing/2014/main" id="{2F0D7DF9-CB49-4662-A6C7-B8B4DBBD41A1}"/>
              </a:ext>
            </a:extLst>
          </p:cNvPr>
          <p:cNvSpPr txBox="1"/>
          <p:nvPr/>
        </p:nvSpPr>
        <p:spPr>
          <a:xfrm>
            <a:off x="3582061" y="1323172"/>
            <a:ext cx="1119637" cy="1200329"/>
          </a:xfrm>
          <a:prstGeom prst="rect">
            <a:avLst/>
          </a:prstGeom>
          <a:noFill/>
        </p:spPr>
        <p:txBody>
          <a:bodyPr wrap="square" rtlCol="0">
            <a:spAutoFit/>
          </a:bodyPr>
          <a:lstStyle/>
          <a:p>
            <a:pPr algn="ctr"/>
            <a:r>
              <a:rPr lang="es-MX" dirty="0">
                <a:solidFill>
                  <a:srgbClr val="0070C0"/>
                </a:solidFill>
              </a:rPr>
              <a:t>Puerto de control 1035</a:t>
            </a:r>
          </a:p>
          <a:p>
            <a:endParaRPr lang="es-MX" dirty="0">
              <a:solidFill>
                <a:srgbClr val="0070C0"/>
              </a:solidFill>
            </a:endParaRPr>
          </a:p>
        </p:txBody>
      </p:sp>
      <p:sp>
        <p:nvSpPr>
          <p:cNvPr id="13" name="CuadroTexto 12">
            <a:extLst>
              <a:ext uri="{FF2B5EF4-FFF2-40B4-BE49-F238E27FC236}">
                <a16:creationId xmlns:a16="http://schemas.microsoft.com/office/drawing/2014/main" id="{411AAF02-F69E-4D41-8FB7-7C9D12CCD16F}"/>
              </a:ext>
            </a:extLst>
          </p:cNvPr>
          <p:cNvSpPr txBox="1"/>
          <p:nvPr/>
        </p:nvSpPr>
        <p:spPr>
          <a:xfrm>
            <a:off x="6429521" y="1323172"/>
            <a:ext cx="1101342" cy="1200329"/>
          </a:xfrm>
          <a:prstGeom prst="rect">
            <a:avLst/>
          </a:prstGeom>
          <a:noFill/>
        </p:spPr>
        <p:txBody>
          <a:bodyPr wrap="square" rtlCol="0">
            <a:spAutoFit/>
          </a:bodyPr>
          <a:lstStyle/>
          <a:p>
            <a:pPr algn="ctr"/>
            <a:r>
              <a:rPr lang="es-MX" dirty="0">
                <a:solidFill>
                  <a:srgbClr val="0070C0"/>
                </a:solidFill>
              </a:rPr>
              <a:t>Puerto de control 21</a:t>
            </a:r>
          </a:p>
          <a:p>
            <a:endParaRPr lang="es-MX" dirty="0">
              <a:solidFill>
                <a:srgbClr val="0070C0"/>
              </a:solidFill>
            </a:endParaRPr>
          </a:p>
        </p:txBody>
      </p:sp>
      <p:sp>
        <p:nvSpPr>
          <p:cNvPr id="14" name="CuadroTexto 13">
            <a:extLst>
              <a:ext uri="{FF2B5EF4-FFF2-40B4-BE49-F238E27FC236}">
                <a16:creationId xmlns:a16="http://schemas.microsoft.com/office/drawing/2014/main" id="{4602C885-BDB7-4603-A2D9-F2EC15889C57}"/>
              </a:ext>
            </a:extLst>
          </p:cNvPr>
          <p:cNvSpPr txBox="1"/>
          <p:nvPr/>
        </p:nvSpPr>
        <p:spPr>
          <a:xfrm>
            <a:off x="8982614" y="1315600"/>
            <a:ext cx="1074056" cy="1200329"/>
          </a:xfrm>
          <a:prstGeom prst="rect">
            <a:avLst/>
          </a:prstGeom>
          <a:noFill/>
        </p:spPr>
        <p:txBody>
          <a:bodyPr wrap="square" rtlCol="0">
            <a:spAutoFit/>
          </a:bodyPr>
          <a:lstStyle/>
          <a:p>
            <a:pPr algn="ctr"/>
            <a:r>
              <a:rPr lang="es-MX" dirty="0">
                <a:solidFill>
                  <a:schemeClr val="accent2"/>
                </a:solidFill>
              </a:rPr>
              <a:t>Puerto de datos 2040</a:t>
            </a:r>
          </a:p>
          <a:p>
            <a:endParaRPr lang="es-MX" dirty="0">
              <a:solidFill>
                <a:schemeClr val="accent2"/>
              </a:solidFill>
            </a:endParaRPr>
          </a:p>
        </p:txBody>
      </p:sp>
      <p:sp>
        <p:nvSpPr>
          <p:cNvPr id="15" name="CuadroTexto 14">
            <a:extLst>
              <a:ext uri="{FF2B5EF4-FFF2-40B4-BE49-F238E27FC236}">
                <a16:creationId xmlns:a16="http://schemas.microsoft.com/office/drawing/2014/main" id="{E6629D45-2841-4176-9494-518AA132E7C7}"/>
              </a:ext>
            </a:extLst>
          </p:cNvPr>
          <p:cNvSpPr txBox="1"/>
          <p:nvPr/>
        </p:nvSpPr>
        <p:spPr>
          <a:xfrm>
            <a:off x="10120560" y="1323172"/>
            <a:ext cx="1074056" cy="1200329"/>
          </a:xfrm>
          <a:prstGeom prst="rect">
            <a:avLst/>
          </a:prstGeom>
          <a:noFill/>
        </p:spPr>
        <p:txBody>
          <a:bodyPr wrap="square" rtlCol="0">
            <a:spAutoFit/>
          </a:bodyPr>
          <a:lstStyle/>
          <a:p>
            <a:pPr algn="ctr"/>
            <a:r>
              <a:rPr lang="es-MX" dirty="0">
                <a:solidFill>
                  <a:schemeClr val="accent2"/>
                </a:solidFill>
              </a:rPr>
              <a:t>Puerto de datos 20</a:t>
            </a:r>
          </a:p>
          <a:p>
            <a:endParaRPr lang="es-MX" dirty="0">
              <a:solidFill>
                <a:schemeClr val="accent2"/>
              </a:solidFill>
            </a:endParaRPr>
          </a:p>
        </p:txBody>
      </p:sp>
      <p:cxnSp>
        <p:nvCxnSpPr>
          <p:cNvPr id="17" name="Conector recto 16">
            <a:extLst>
              <a:ext uri="{FF2B5EF4-FFF2-40B4-BE49-F238E27FC236}">
                <a16:creationId xmlns:a16="http://schemas.microsoft.com/office/drawing/2014/main" id="{0A0C24FB-9C04-44D4-BCD3-01D26DC321D1}"/>
              </a:ext>
            </a:extLst>
          </p:cNvPr>
          <p:cNvCxnSpPr>
            <a:stCxn id="11" idx="2"/>
          </p:cNvCxnSpPr>
          <p:nvPr/>
        </p:nvCxnSpPr>
        <p:spPr>
          <a:xfrm>
            <a:off x="1986124" y="2515928"/>
            <a:ext cx="2333" cy="3928415"/>
          </a:xfrm>
          <a:prstGeom prst="line">
            <a:avLst/>
          </a:prstGeom>
          <a:ln w="412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Conector recto 17">
            <a:extLst>
              <a:ext uri="{FF2B5EF4-FFF2-40B4-BE49-F238E27FC236}">
                <a16:creationId xmlns:a16="http://schemas.microsoft.com/office/drawing/2014/main" id="{82CC059A-606C-46A6-9E15-6664CE6796F4}"/>
              </a:ext>
            </a:extLst>
          </p:cNvPr>
          <p:cNvCxnSpPr/>
          <p:nvPr/>
        </p:nvCxnSpPr>
        <p:spPr>
          <a:xfrm>
            <a:off x="9519642" y="2515927"/>
            <a:ext cx="2333" cy="3928415"/>
          </a:xfrm>
          <a:prstGeom prst="line">
            <a:avLst/>
          </a:prstGeom>
          <a:ln w="412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05112D68-030D-407D-ACA8-40CC1239CC86}"/>
              </a:ext>
            </a:extLst>
          </p:cNvPr>
          <p:cNvCxnSpPr/>
          <p:nvPr/>
        </p:nvCxnSpPr>
        <p:spPr>
          <a:xfrm>
            <a:off x="6980192" y="2523501"/>
            <a:ext cx="2333" cy="3928415"/>
          </a:xfrm>
          <a:prstGeom prst="line">
            <a:avLst/>
          </a:prstGeom>
          <a:ln w="412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657C091F-A48F-48DE-A00A-3CA5EA19A994}"/>
              </a:ext>
            </a:extLst>
          </p:cNvPr>
          <p:cNvCxnSpPr/>
          <p:nvPr/>
        </p:nvCxnSpPr>
        <p:spPr>
          <a:xfrm>
            <a:off x="4271248" y="2523501"/>
            <a:ext cx="2333" cy="3928415"/>
          </a:xfrm>
          <a:prstGeom prst="line">
            <a:avLst/>
          </a:prstGeom>
          <a:ln w="412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3" name="Conector recto de flecha 22">
            <a:extLst>
              <a:ext uri="{FF2B5EF4-FFF2-40B4-BE49-F238E27FC236}">
                <a16:creationId xmlns:a16="http://schemas.microsoft.com/office/drawing/2014/main" id="{6F7A5F15-EF0D-4B07-A18E-0BBF4514B0E7}"/>
              </a:ext>
            </a:extLst>
          </p:cNvPr>
          <p:cNvCxnSpPr>
            <a:cxnSpLocks/>
          </p:cNvCxnSpPr>
          <p:nvPr/>
        </p:nvCxnSpPr>
        <p:spPr>
          <a:xfrm>
            <a:off x="4289076" y="2840828"/>
            <a:ext cx="2681906" cy="325602"/>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4" name="CuadroTexto 23">
            <a:extLst>
              <a:ext uri="{FF2B5EF4-FFF2-40B4-BE49-F238E27FC236}">
                <a16:creationId xmlns:a16="http://schemas.microsoft.com/office/drawing/2014/main" id="{0CF1B217-1D76-431A-A184-3D40011C0886}"/>
              </a:ext>
            </a:extLst>
          </p:cNvPr>
          <p:cNvSpPr txBox="1"/>
          <p:nvPr/>
        </p:nvSpPr>
        <p:spPr>
          <a:xfrm rot="439044">
            <a:off x="4877900" y="2656934"/>
            <a:ext cx="1589089" cy="369332"/>
          </a:xfrm>
          <a:prstGeom prst="rect">
            <a:avLst/>
          </a:prstGeom>
          <a:noFill/>
        </p:spPr>
        <p:txBody>
          <a:bodyPr wrap="none" rtlCol="0">
            <a:spAutoFit/>
          </a:bodyPr>
          <a:lstStyle/>
          <a:p>
            <a:r>
              <a:rPr lang="es-MX" dirty="0"/>
              <a:t>IP Cliente:1035</a:t>
            </a:r>
          </a:p>
        </p:txBody>
      </p:sp>
      <p:sp>
        <p:nvSpPr>
          <p:cNvPr id="25" name="CuadroTexto 24">
            <a:extLst>
              <a:ext uri="{FF2B5EF4-FFF2-40B4-BE49-F238E27FC236}">
                <a16:creationId xmlns:a16="http://schemas.microsoft.com/office/drawing/2014/main" id="{526BEEE4-4034-4801-A521-12476E238215}"/>
              </a:ext>
            </a:extLst>
          </p:cNvPr>
          <p:cNvSpPr txBox="1"/>
          <p:nvPr/>
        </p:nvSpPr>
        <p:spPr>
          <a:xfrm rot="469992">
            <a:off x="4822867" y="2944373"/>
            <a:ext cx="1494833" cy="369332"/>
          </a:xfrm>
          <a:prstGeom prst="rect">
            <a:avLst/>
          </a:prstGeom>
          <a:noFill/>
        </p:spPr>
        <p:txBody>
          <a:bodyPr wrap="none" rtlCol="0">
            <a:spAutoFit/>
          </a:bodyPr>
          <a:lstStyle/>
          <a:p>
            <a:r>
              <a:rPr lang="es-MX" dirty="0"/>
              <a:t>IP Servidor:21</a:t>
            </a:r>
          </a:p>
        </p:txBody>
      </p:sp>
      <p:cxnSp>
        <p:nvCxnSpPr>
          <p:cNvPr id="26" name="Conector recto de flecha 25">
            <a:extLst>
              <a:ext uri="{FF2B5EF4-FFF2-40B4-BE49-F238E27FC236}">
                <a16:creationId xmlns:a16="http://schemas.microsoft.com/office/drawing/2014/main" id="{794B8785-07E7-47A7-A01F-BC5F96244507}"/>
              </a:ext>
            </a:extLst>
          </p:cNvPr>
          <p:cNvCxnSpPr>
            <a:cxnSpLocks/>
          </p:cNvCxnSpPr>
          <p:nvPr/>
        </p:nvCxnSpPr>
        <p:spPr>
          <a:xfrm flipH="1">
            <a:off x="4299296" y="3611727"/>
            <a:ext cx="2681907" cy="23732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9" name="CuadroTexto 28">
            <a:extLst>
              <a:ext uri="{FF2B5EF4-FFF2-40B4-BE49-F238E27FC236}">
                <a16:creationId xmlns:a16="http://schemas.microsoft.com/office/drawing/2014/main" id="{D2088167-18BE-4D1B-98A5-70ECF336378F}"/>
              </a:ext>
            </a:extLst>
          </p:cNvPr>
          <p:cNvSpPr txBox="1"/>
          <p:nvPr/>
        </p:nvSpPr>
        <p:spPr>
          <a:xfrm rot="21235331">
            <a:off x="4804529" y="3407534"/>
            <a:ext cx="1494833" cy="369332"/>
          </a:xfrm>
          <a:prstGeom prst="rect">
            <a:avLst/>
          </a:prstGeom>
          <a:noFill/>
        </p:spPr>
        <p:txBody>
          <a:bodyPr wrap="none" rtlCol="0">
            <a:spAutoFit/>
          </a:bodyPr>
          <a:lstStyle/>
          <a:p>
            <a:r>
              <a:rPr lang="es-MX" dirty="0"/>
              <a:t>IP Servidor:21</a:t>
            </a:r>
          </a:p>
        </p:txBody>
      </p:sp>
      <p:sp>
        <p:nvSpPr>
          <p:cNvPr id="30" name="CuadroTexto 29">
            <a:extLst>
              <a:ext uri="{FF2B5EF4-FFF2-40B4-BE49-F238E27FC236}">
                <a16:creationId xmlns:a16="http://schemas.microsoft.com/office/drawing/2014/main" id="{C348D598-D1AF-4089-B448-4D5122AD7024}"/>
              </a:ext>
            </a:extLst>
          </p:cNvPr>
          <p:cNvSpPr txBox="1"/>
          <p:nvPr/>
        </p:nvSpPr>
        <p:spPr>
          <a:xfrm rot="21254754">
            <a:off x="4784220" y="3706311"/>
            <a:ext cx="1598707" cy="369332"/>
          </a:xfrm>
          <a:prstGeom prst="rect">
            <a:avLst/>
          </a:prstGeom>
          <a:noFill/>
        </p:spPr>
        <p:txBody>
          <a:bodyPr wrap="none" rtlCol="0">
            <a:spAutoFit/>
          </a:bodyPr>
          <a:lstStyle/>
          <a:p>
            <a:r>
              <a:rPr lang="es-MX" dirty="0"/>
              <a:t>IP Cliente:1035</a:t>
            </a:r>
          </a:p>
        </p:txBody>
      </p:sp>
      <p:cxnSp>
        <p:nvCxnSpPr>
          <p:cNvPr id="31" name="Conector recto de flecha 30">
            <a:extLst>
              <a:ext uri="{FF2B5EF4-FFF2-40B4-BE49-F238E27FC236}">
                <a16:creationId xmlns:a16="http://schemas.microsoft.com/office/drawing/2014/main" id="{F2409252-24A7-418E-B384-C92E0D82AD55}"/>
              </a:ext>
            </a:extLst>
          </p:cNvPr>
          <p:cNvCxnSpPr>
            <a:cxnSpLocks/>
          </p:cNvCxnSpPr>
          <p:nvPr/>
        </p:nvCxnSpPr>
        <p:spPr>
          <a:xfrm>
            <a:off x="2011408" y="4118603"/>
            <a:ext cx="7521974" cy="881716"/>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5" name="Conector recto de flecha 34">
            <a:extLst>
              <a:ext uri="{FF2B5EF4-FFF2-40B4-BE49-F238E27FC236}">
                <a16:creationId xmlns:a16="http://schemas.microsoft.com/office/drawing/2014/main" id="{98122718-7038-474B-B623-BDF903BC42AA}"/>
              </a:ext>
            </a:extLst>
          </p:cNvPr>
          <p:cNvCxnSpPr>
            <a:cxnSpLocks/>
          </p:cNvCxnSpPr>
          <p:nvPr/>
        </p:nvCxnSpPr>
        <p:spPr>
          <a:xfrm flipH="1">
            <a:off x="1992407" y="5248834"/>
            <a:ext cx="7527235" cy="587131"/>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0" name="CuadroTexto 39">
            <a:extLst>
              <a:ext uri="{FF2B5EF4-FFF2-40B4-BE49-F238E27FC236}">
                <a16:creationId xmlns:a16="http://schemas.microsoft.com/office/drawing/2014/main" id="{ED9B3BFE-288D-420A-A979-CB5910123ED3}"/>
              </a:ext>
            </a:extLst>
          </p:cNvPr>
          <p:cNvSpPr txBox="1"/>
          <p:nvPr/>
        </p:nvSpPr>
        <p:spPr>
          <a:xfrm rot="421428">
            <a:off x="4840034" y="4218705"/>
            <a:ext cx="1598707" cy="369332"/>
          </a:xfrm>
          <a:prstGeom prst="rect">
            <a:avLst/>
          </a:prstGeom>
          <a:noFill/>
        </p:spPr>
        <p:txBody>
          <a:bodyPr wrap="none" rtlCol="0">
            <a:spAutoFit/>
          </a:bodyPr>
          <a:lstStyle/>
          <a:p>
            <a:r>
              <a:rPr lang="es-MX" dirty="0"/>
              <a:t>IP Cliente:1036</a:t>
            </a:r>
          </a:p>
        </p:txBody>
      </p:sp>
      <p:sp>
        <p:nvSpPr>
          <p:cNvPr id="41" name="CuadroTexto 40">
            <a:extLst>
              <a:ext uri="{FF2B5EF4-FFF2-40B4-BE49-F238E27FC236}">
                <a16:creationId xmlns:a16="http://schemas.microsoft.com/office/drawing/2014/main" id="{97E27BDA-82E7-4059-9BE6-2A267A7BB85A}"/>
              </a:ext>
            </a:extLst>
          </p:cNvPr>
          <p:cNvSpPr txBox="1"/>
          <p:nvPr/>
        </p:nvSpPr>
        <p:spPr>
          <a:xfrm rot="419802">
            <a:off x="4754739" y="4507294"/>
            <a:ext cx="1728871" cy="369332"/>
          </a:xfrm>
          <a:prstGeom prst="rect">
            <a:avLst/>
          </a:prstGeom>
          <a:noFill/>
        </p:spPr>
        <p:txBody>
          <a:bodyPr wrap="none" rtlCol="0">
            <a:spAutoFit/>
          </a:bodyPr>
          <a:lstStyle/>
          <a:p>
            <a:r>
              <a:rPr lang="es-MX" dirty="0"/>
              <a:t>IP Servidor:2040</a:t>
            </a:r>
          </a:p>
        </p:txBody>
      </p:sp>
      <p:sp>
        <p:nvSpPr>
          <p:cNvPr id="42" name="CuadroTexto 41">
            <a:extLst>
              <a:ext uri="{FF2B5EF4-FFF2-40B4-BE49-F238E27FC236}">
                <a16:creationId xmlns:a16="http://schemas.microsoft.com/office/drawing/2014/main" id="{A2EEEB84-4C34-47D5-86C0-2F56882C80AC}"/>
              </a:ext>
            </a:extLst>
          </p:cNvPr>
          <p:cNvSpPr txBox="1"/>
          <p:nvPr/>
        </p:nvSpPr>
        <p:spPr>
          <a:xfrm rot="21287824">
            <a:off x="4773609" y="5163906"/>
            <a:ext cx="1712841" cy="369332"/>
          </a:xfrm>
          <a:prstGeom prst="rect">
            <a:avLst/>
          </a:prstGeom>
          <a:noFill/>
        </p:spPr>
        <p:txBody>
          <a:bodyPr wrap="none" rtlCol="0">
            <a:spAutoFit/>
          </a:bodyPr>
          <a:lstStyle/>
          <a:p>
            <a:r>
              <a:rPr lang="es-MX" dirty="0"/>
              <a:t>IP servidor:2040</a:t>
            </a:r>
          </a:p>
        </p:txBody>
      </p:sp>
      <p:sp>
        <p:nvSpPr>
          <p:cNvPr id="43" name="CuadroTexto 42">
            <a:extLst>
              <a:ext uri="{FF2B5EF4-FFF2-40B4-BE49-F238E27FC236}">
                <a16:creationId xmlns:a16="http://schemas.microsoft.com/office/drawing/2014/main" id="{0E4BC6D6-4E81-4B32-B09A-A97D94AC8F93}"/>
              </a:ext>
            </a:extLst>
          </p:cNvPr>
          <p:cNvSpPr txBox="1"/>
          <p:nvPr/>
        </p:nvSpPr>
        <p:spPr>
          <a:xfrm rot="21287824">
            <a:off x="4818178" y="5587306"/>
            <a:ext cx="1573059" cy="369332"/>
          </a:xfrm>
          <a:prstGeom prst="rect">
            <a:avLst/>
          </a:prstGeom>
          <a:noFill/>
        </p:spPr>
        <p:txBody>
          <a:bodyPr wrap="none" rtlCol="0">
            <a:spAutoFit/>
          </a:bodyPr>
          <a:lstStyle/>
          <a:p>
            <a:r>
              <a:rPr lang="es-MX" dirty="0"/>
              <a:t>IP cliente:1036</a:t>
            </a:r>
          </a:p>
        </p:txBody>
      </p:sp>
      <p:sp>
        <p:nvSpPr>
          <p:cNvPr id="46" name="CuadroTexto 45">
            <a:extLst>
              <a:ext uri="{FF2B5EF4-FFF2-40B4-BE49-F238E27FC236}">
                <a16:creationId xmlns:a16="http://schemas.microsoft.com/office/drawing/2014/main" id="{6CE7CCE6-9B82-43A6-B7F5-AB6F2BA54374}"/>
              </a:ext>
            </a:extLst>
          </p:cNvPr>
          <p:cNvSpPr txBox="1"/>
          <p:nvPr/>
        </p:nvSpPr>
        <p:spPr>
          <a:xfrm>
            <a:off x="2568499" y="2696204"/>
            <a:ext cx="1364579" cy="400110"/>
          </a:xfrm>
          <a:prstGeom prst="rect">
            <a:avLst/>
          </a:prstGeom>
          <a:noFill/>
          <a:ln>
            <a:solidFill>
              <a:schemeClr val="tx1"/>
            </a:solidFill>
          </a:ln>
        </p:spPr>
        <p:txBody>
          <a:bodyPr wrap="square" rtlCol="0">
            <a:spAutoFit/>
          </a:bodyPr>
          <a:lstStyle/>
          <a:p>
            <a:r>
              <a:rPr lang="es-MX" sz="2000" b="1" dirty="0"/>
              <a:t>1.</a:t>
            </a:r>
            <a:r>
              <a:rPr lang="es-MX" dirty="0"/>
              <a:t> PASV</a:t>
            </a:r>
          </a:p>
        </p:txBody>
      </p:sp>
      <p:sp>
        <p:nvSpPr>
          <p:cNvPr id="47" name="CuadroTexto 46">
            <a:extLst>
              <a:ext uri="{FF2B5EF4-FFF2-40B4-BE49-F238E27FC236}">
                <a16:creationId xmlns:a16="http://schemas.microsoft.com/office/drawing/2014/main" id="{4DA50AB1-5C36-4074-99D1-68CDE33703AB}"/>
              </a:ext>
            </a:extLst>
          </p:cNvPr>
          <p:cNvSpPr txBox="1"/>
          <p:nvPr/>
        </p:nvSpPr>
        <p:spPr>
          <a:xfrm>
            <a:off x="7120215" y="3123630"/>
            <a:ext cx="1862399" cy="954107"/>
          </a:xfrm>
          <a:prstGeom prst="rect">
            <a:avLst/>
          </a:prstGeom>
          <a:noFill/>
          <a:ln>
            <a:solidFill>
              <a:schemeClr val="tx1"/>
            </a:solidFill>
          </a:ln>
        </p:spPr>
        <p:txBody>
          <a:bodyPr wrap="square" rtlCol="0">
            <a:spAutoFit/>
          </a:bodyPr>
          <a:lstStyle/>
          <a:p>
            <a:r>
              <a:rPr lang="es-MX" sz="2000" b="1" dirty="0"/>
              <a:t>2.</a:t>
            </a:r>
            <a:r>
              <a:rPr lang="es-MX" dirty="0"/>
              <a:t> Respuesta con puerto de propósito general</a:t>
            </a:r>
          </a:p>
        </p:txBody>
      </p:sp>
      <p:sp>
        <p:nvSpPr>
          <p:cNvPr id="48" name="CuadroTexto 47">
            <a:extLst>
              <a:ext uri="{FF2B5EF4-FFF2-40B4-BE49-F238E27FC236}">
                <a16:creationId xmlns:a16="http://schemas.microsoft.com/office/drawing/2014/main" id="{BCF63129-6014-4F28-8F2E-963D955DEC20}"/>
              </a:ext>
            </a:extLst>
          </p:cNvPr>
          <p:cNvSpPr txBox="1"/>
          <p:nvPr/>
        </p:nvSpPr>
        <p:spPr>
          <a:xfrm>
            <a:off x="408608" y="3589128"/>
            <a:ext cx="1439826" cy="954107"/>
          </a:xfrm>
          <a:prstGeom prst="rect">
            <a:avLst/>
          </a:prstGeom>
          <a:noFill/>
          <a:ln>
            <a:solidFill>
              <a:schemeClr val="tx1"/>
            </a:solidFill>
          </a:ln>
        </p:spPr>
        <p:txBody>
          <a:bodyPr wrap="square" rtlCol="0">
            <a:spAutoFit/>
          </a:bodyPr>
          <a:lstStyle/>
          <a:p>
            <a:r>
              <a:rPr lang="es-MX" sz="2000" b="1" dirty="0"/>
              <a:t>3.</a:t>
            </a:r>
            <a:r>
              <a:rPr lang="es-MX" dirty="0"/>
              <a:t> Inicia conexión de datos</a:t>
            </a:r>
          </a:p>
        </p:txBody>
      </p:sp>
      <p:sp>
        <p:nvSpPr>
          <p:cNvPr id="49" name="CuadroTexto 48">
            <a:extLst>
              <a:ext uri="{FF2B5EF4-FFF2-40B4-BE49-F238E27FC236}">
                <a16:creationId xmlns:a16="http://schemas.microsoft.com/office/drawing/2014/main" id="{3B1E381E-6791-4644-869F-B2AF4D9FEEF6}"/>
              </a:ext>
            </a:extLst>
          </p:cNvPr>
          <p:cNvSpPr txBox="1"/>
          <p:nvPr/>
        </p:nvSpPr>
        <p:spPr>
          <a:xfrm>
            <a:off x="9615644" y="4883963"/>
            <a:ext cx="919918" cy="400110"/>
          </a:xfrm>
          <a:prstGeom prst="rect">
            <a:avLst/>
          </a:prstGeom>
          <a:noFill/>
          <a:ln>
            <a:solidFill>
              <a:schemeClr val="tx1"/>
            </a:solidFill>
          </a:ln>
        </p:spPr>
        <p:txBody>
          <a:bodyPr wrap="square" rtlCol="0">
            <a:spAutoFit/>
          </a:bodyPr>
          <a:lstStyle/>
          <a:p>
            <a:r>
              <a:rPr lang="es-MX" sz="2000" b="1" dirty="0"/>
              <a:t>4.</a:t>
            </a:r>
            <a:r>
              <a:rPr lang="es-MX" dirty="0"/>
              <a:t> ACK  </a:t>
            </a:r>
          </a:p>
        </p:txBody>
      </p:sp>
      <p:sp>
        <p:nvSpPr>
          <p:cNvPr id="50" name="CuadroTexto 49">
            <a:extLst>
              <a:ext uri="{FF2B5EF4-FFF2-40B4-BE49-F238E27FC236}">
                <a16:creationId xmlns:a16="http://schemas.microsoft.com/office/drawing/2014/main" id="{56A65F22-9BA4-45AA-A837-7654C2291352}"/>
              </a:ext>
            </a:extLst>
          </p:cNvPr>
          <p:cNvSpPr txBox="1"/>
          <p:nvPr/>
        </p:nvSpPr>
        <p:spPr>
          <a:xfrm>
            <a:off x="10297933" y="2721516"/>
            <a:ext cx="1364579" cy="1015663"/>
          </a:xfrm>
          <a:prstGeom prst="rect">
            <a:avLst/>
          </a:prstGeom>
          <a:noFill/>
          <a:ln>
            <a:solidFill>
              <a:schemeClr val="tx1"/>
            </a:solidFill>
          </a:ln>
        </p:spPr>
        <p:txBody>
          <a:bodyPr wrap="square" rtlCol="0">
            <a:spAutoFit/>
          </a:bodyPr>
          <a:lstStyle/>
          <a:p>
            <a:pPr algn="ctr"/>
            <a:r>
              <a:rPr lang="es-MX" sz="2000" b="1" dirty="0">
                <a:solidFill>
                  <a:srgbClr val="FF0000"/>
                </a:solidFill>
              </a:rPr>
              <a:t>No se utiliza este puerto</a:t>
            </a:r>
            <a:endParaRPr lang="es-MX" dirty="0">
              <a:solidFill>
                <a:srgbClr val="FF0000"/>
              </a:solidFill>
            </a:endParaRPr>
          </a:p>
        </p:txBody>
      </p:sp>
      <p:sp>
        <p:nvSpPr>
          <p:cNvPr id="51" name="CuadroTexto 50">
            <a:extLst>
              <a:ext uri="{FF2B5EF4-FFF2-40B4-BE49-F238E27FC236}">
                <a16:creationId xmlns:a16="http://schemas.microsoft.com/office/drawing/2014/main" id="{6B456812-A2DC-4F1D-A841-318300A0CA76}"/>
              </a:ext>
            </a:extLst>
          </p:cNvPr>
          <p:cNvSpPr txBox="1"/>
          <p:nvPr/>
        </p:nvSpPr>
        <p:spPr>
          <a:xfrm>
            <a:off x="377213" y="5294918"/>
            <a:ext cx="1439826" cy="954107"/>
          </a:xfrm>
          <a:prstGeom prst="rect">
            <a:avLst/>
          </a:prstGeom>
          <a:noFill/>
          <a:ln>
            <a:solidFill>
              <a:schemeClr val="tx1"/>
            </a:solidFill>
          </a:ln>
        </p:spPr>
        <p:txBody>
          <a:bodyPr wrap="square" rtlCol="0">
            <a:spAutoFit/>
          </a:bodyPr>
          <a:lstStyle/>
          <a:p>
            <a:r>
              <a:rPr lang="es-MX" sz="2000" b="1" dirty="0"/>
              <a:t>4.</a:t>
            </a:r>
            <a:r>
              <a:rPr lang="es-MX" dirty="0"/>
              <a:t> Término de la conexión</a:t>
            </a:r>
          </a:p>
        </p:txBody>
      </p:sp>
    </p:spTree>
    <p:extLst>
      <p:ext uri="{BB962C8B-B14F-4D97-AF65-F5344CB8AC3E}">
        <p14:creationId xmlns:p14="http://schemas.microsoft.com/office/powerpoint/2010/main" val="2019441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979DC6-2E5A-48FC-8CD4-2A5FD0257878}"/>
              </a:ext>
            </a:extLst>
          </p:cNvPr>
          <p:cNvSpPr>
            <a:spLocks noGrp="1"/>
          </p:cNvSpPr>
          <p:nvPr>
            <p:ph type="title"/>
          </p:nvPr>
        </p:nvSpPr>
        <p:spPr/>
        <p:txBody>
          <a:bodyPr/>
          <a:lstStyle/>
          <a:p>
            <a:r>
              <a:rPr lang="es-MX" dirty="0"/>
              <a:t>Modo activo</a:t>
            </a:r>
          </a:p>
        </p:txBody>
      </p:sp>
      <p:sp>
        <p:nvSpPr>
          <p:cNvPr id="4" name="Marcador de contenido 3">
            <a:extLst>
              <a:ext uri="{FF2B5EF4-FFF2-40B4-BE49-F238E27FC236}">
                <a16:creationId xmlns:a16="http://schemas.microsoft.com/office/drawing/2014/main" id="{7B99C82E-5866-46CF-9A32-215023BD241F}"/>
              </a:ext>
            </a:extLst>
          </p:cNvPr>
          <p:cNvSpPr>
            <a:spLocks noGrp="1"/>
          </p:cNvSpPr>
          <p:nvPr>
            <p:ph idx="1"/>
          </p:nvPr>
        </p:nvSpPr>
        <p:spPr/>
        <p:txBody>
          <a:bodyPr/>
          <a:lstStyle/>
          <a:p>
            <a:r>
              <a:rPr lang="es-MX" dirty="0"/>
              <a:t>En este modo, la comunicación se realiza directamente con el puerto 20 del servidor</a:t>
            </a:r>
          </a:p>
          <a:p>
            <a:r>
              <a:rPr lang="es-MX" dirty="0"/>
              <a:t>Se sigue el siguiente procedimiento:</a:t>
            </a:r>
          </a:p>
          <a:p>
            <a:pPr marL="914400" lvl="1" indent="-457200">
              <a:buFont typeface="+mj-lt"/>
              <a:buAutoNum type="arabicPeriod"/>
            </a:pPr>
            <a:r>
              <a:rPr lang="es-MX" dirty="0"/>
              <a:t>El cliente, una vez conectado al servidor por el puerto de control No 21, envía el comando PORT, indicando un número de puerto al cual conectarse</a:t>
            </a:r>
          </a:p>
          <a:p>
            <a:pPr marL="914400" lvl="1" indent="-457200">
              <a:buFont typeface="+mj-lt"/>
              <a:buAutoNum type="arabicPeriod"/>
            </a:pPr>
            <a:r>
              <a:rPr lang="es-MX" dirty="0"/>
              <a:t>El servidor le contesta con un reconocimiento</a:t>
            </a:r>
          </a:p>
          <a:p>
            <a:pPr marL="914400" lvl="1" indent="-457200">
              <a:buFont typeface="+mj-lt"/>
              <a:buAutoNum type="arabicPeriod"/>
            </a:pPr>
            <a:r>
              <a:rPr lang="es-MX" dirty="0"/>
              <a:t>El servidor envía los datos desde el puerto No 20 al puerto indicado (previamente el cliente debió de abrir dicho puerto)</a:t>
            </a:r>
          </a:p>
          <a:p>
            <a:pPr marL="914400" lvl="1" indent="-457200">
              <a:buFont typeface="+mj-lt"/>
              <a:buAutoNum type="arabicPeriod"/>
            </a:pPr>
            <a:r>
              <a:rPr lang="es-MX" dirty="0"/>
              <a:t>El cliente confirma la conexión.</a:t>
            </a:r>
          </a:p>
          <a:p>
            <a:endParaRPr lang="es-MX" dirty="0"/>
          </a:p>
        </p:txBody>
      </p:sp>
    </p:spTree>
    <p:extLst>
      <p:ext uri="{BB962C8B-B14F-4D97-AF65-F5344CB8AC3E}">
        <p14:creationId xmlns:p14="http://schemas.microsoft.com/office/powerpoint/2010/main" val="977318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416680C-B39B-4560-AD6E-B89B5462BF2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52659" y="1201100"/>
            <a:ext cx="815760" cy="815760"/>
          </a:xfrm>
          <a:prstGeom prst="rect">
            <a:avLst/>
          </a:prstGeom>
        </p:spPr>
      </p:pic>
      <p:pic>
        <p:nvPicPr>
          <p:cNvPr id="5" name="Imagen 4">
            <a:extLst>
              <a:ext uri="{FF2B5EF4-FFF2-40B4-BE49-F238E27FC236}">
                <a16:creationId xmlns:a16="http://schemas.microsoft.com/office/drawing/2014/main" id="{6AA8D49F-7C42-46F4-A941-10B76F54CD14}"/>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989877" y="1238660"/>
            <a:ext cx="820836" cy="968856"/>
          </a:xfrm>
          <a:prstGeom prst="rect">
            <a:avLst/>
          </a:prstGeom>
        </p:spPr>
      </p:pic>
      <p:sp>
        <p:nvSpPr>
          <p:cNvPr id="6" name="CuadroTexto 5">
            <a:extLst>
              <a:ext uri="{FF2B5EF4-FFF2-40B4-BE49-F238E27FC236}">
                <a16:creationId xmlns:a16="http://schemas.microsoft.com/office/drawing/2014/main" id="{100A03C3-8082-426C-B3D9-D116B3556ED2}"/>
              </a:ext>
            </a:extLst>
          </p:cNvPr>
          <p:cNvSpPr txBox="1"/>
          <p:nvPr/>
        </p:nvSpPr>
        <p:spPr>
          <a:xfrm>
            <a:off x="2343969" y="531396"/>
            <a:ext cx="1633139" cy="707886"/>
          </a:xfrm>
          <a:prstGeom prst="rect">
            <a:avLst/>
          </a:prstGeom>
          <a:noFill/>
        </p:spPr>
        <p:txBody>
          <a:bodyPr wrap="none" rtlCol="0">
            <a:spAutoFit/>
          </a:bodyPr>
          <a:lstStyle/>
          <a:p>
            <a:r>
              <a:rPr lang="es-MX" sz="4000" dirty="0"/>
              <a:t>Cliente</a:t>
            </a:r>
          </a:p>
        </p:txBody>
      </p:sp>
      <p:sp>
        <p:nvSpPr>
          <p:cNvPr id="7" name="CuadroTexto 6">
            <a:extLst>
              <a:ext uri="{FF2B5EF4-FFF2-40B4-BE49-F238E27FC236}">
                <a16:creationId xmlns:a16="http://schemas.microsoft.com/office/drawing/2014/main" id="{5DBCCF86-4202-4DC4-99CB-C77D205B5308}"/>
              </a:ext>
            </a:extLst>
          </p:cNvPr>
          <p:cNvSpPr txBox="1"/>
          <p:nvPr/>
        </p:nvSpPr>
        <p:spPr>
          <a:xfrm>
            <a:off x="7590972" y="531396"/>
            <a:ext cx="1928670" cy="707886"/>
          </a:xfrm>
          <a:prstGeom prst="rect">
            <a:avLst/>
          </a:prstGeom>
          <a:noFill/>
        </p:spPr>
        <p:txBody>
          <a:bodyPr wrap="none" rtlCol="0">
            <a:spAutoFit/>
          </a:bodyPr>
          <a:lstStyle/>
          <a:p>
            <a:r>
              <a:rPr lang="es-MX" sz="4000" dirty="0"/>
              <a:t>Servidor</a:t>
            </a:r>
          </a:p>
        </p:txBody>
      </p:sp>
      <p:sp>
        <p:nvSpPr>
          <p:cNvPr id="8" name="Rectángulo 7">
            <a:extLst>
              <a:ext uri="{FF2B5EF4-FFF2-40B4-BE49-F238E27FC236}">
                <a16:creationId xmlns:a16="http://schemas.microsoft.com/office/drawing/2014/main" id="{D919D78E-23C9-41A0-A771-4DD54BFD3316}"/>
              </a:ext>
            </a:extLst>
          </p:cNvPr>
          <p:cNvSpPr/>
          <p:nvPr/>
        </p:nvSpPr>
        <p:spPr>
          <a:xfrm>
            <a:off x="987081" y="493214"/>
            <a:ext cx="4346917" cy="2022714"/>
          </a:xfrm>
          <a:prstGeom prst="rect">
            <a:avLst/>
          </a:prstGeom>
          <a:noFill/>
          <a:ln w="50800" cmpd="db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Rectángulo 8">
            <a:extLst>
              <a:ext uri="{FF2B5EF4-FFF2-40B4-BE49-F238E27FC236}">
                <a16:creationId xmlns:a16="http://schemas.microsoft.com/office/drawing/2014/main" id="{61BE2487-D15C-4A43-99EC-21A7EF404246}"/>
              </a:ext>
            </a:extLst>
          </p:cNvPr>
          <p:cNvSpPr/>
          <p:nvPr/>
        </p:nvSpPr>
        <p:spPr>
          <a:xfrm>
            <a:off x="6096000" y="493214"/>
            <a:ext cx="4346917" cy="2002944"/>
          </a:xfrm>
          <a:prstGeom prst="rect">
            <a:avLst/>
          </a:prstGeom>
          <a:noFill/>
          <a:ln w="50800" cmpd="db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 name="CuadroTexto 10">
            <a:extLst>
              <a:ext uri="{FF2B5EF4-FFF2-40B4-BE49-F238E27FC236}">
                <a16:creationId xmlns:a16="http://schemas.microsoft.com/office/drawing/2014/main" id="{6170253E-3815-448C-B88D-FEC47398D29A}"/>
              </a:ext>
            </a:extLst>
          </p:cNvPr>
          <p:cNvSpPr txBox="1"/>
          <p:nvPr/>
        </p:nvSpPr>
        <p:spPr>
          <a:xfrm>
            <a:off x="1449096" y="1315599"/>
            <a:ext cx="1074056" cy="1200329"/>
          </a:xfrm>
          <a:prstGeom prst="rect">
            <a:avLst/>
          </a:prstGeom>
          <a:noFill/>
        </p:spPr>
        <p:txBody>
          <a:bodyPr wrap="square" rtlCol="0">
            <a:spAutoFit/>
          </a:bodyPr>
          <a:lstStyle/>
          <a:p>
            <a:pPr algn="ctr"/>
            <a:r>
              <a:rPr lang="es-MX" dirty="0">
                <a:solidFill>
                  <a:schemeClr val="accent2"/>
                </a:solidFill>
              </a:rPr>
              <a:t>Puerto de datos 1036</a:t>
            </a:r>
          </a:p>
          <a:p>
            <a:endParaRPr lang="es-MX" dirty="0">
              <a:solidFill>
                <a:schemeClr val="accent2"/>
              </a:solidFill>
            </a:endParaRPr>
          </a:p>
        </p:txBody>
      </p:sp>
      <p:sp>
        <p:nvSpPr>
          <p:cNvPr id="12" name="CuadroTexto 11">
            <a:extLst>
              <a:ext uri="{FF2B5EF4-FFF2-40B4-BE49-F238E27FC236}">
                <a16:creationId xmlns:a16="http://schemas.microsoft.com/office/drawing/2014/main" id="{2F0D7DF9-CB49-4662-A6C7-B8B4DBBD41A1}"/>
              </a:ext>
            </a:extLst>
          </p:cNvPr>
          <p:cNvSpPr txBox="1"/>
          <p:nvPr/>
        </p:nvSpPr>
        <p:spPr>
          <a:xfrm>
            <a:off x="3582061" y="1323172"/>
            <a:ext cx="1119637" cy="1200329"/>
          </a:xfrm>
          <a:prstGeom prst="rect">
            <a:avLst/>
          </a:prstGeom>
          <a:noFill/>
        </p:spPr>
        <p:txBody>
          <a:bodyPr wrap="square" rtlCol="0">
            <a:spAutoFit/>
          </a:bodyPr>
          <a:lstStyle/>
          <a:p>
            <a:pPr algn="ctr"/>
            <a:r>
              <a:rPr lang="es-MX" dirty="0">
                <a:solidFill>
                  <a:srgbClr val="0070C0"/>
                </a:solidFill>
              </a:rPr>
              <a:t>Puerto de control 1035</a:t>
            </a:r>
          </a:p>
          <a:p>
            <a:endParaRPr lang="es-MX" dirty="0">
              <a:solidFill>
                <a:srgbClr val="0070C0"/>
              </a:solidFill>
            </a:endParaRPr>
          </a:p>
        </p:txBody>
      </p:sp>
      <p:sp>
        <p:nvSpPr>
          <p:cNvPr id="13" name="CuadroTexto 12">
            <a:extLst>
              <a:ext uri="{FF2B5EF4-FFF2-40B4-BE49-F238E27FC236}">
                <a16:creationId xmlns:a16="http://schemas.microsoft.com/office/drawing/2014/main" id="{411AAF02-F69E-4D41-8FB7-7C9D12CCD16F}"/>
              </a:ext>
            </a:extLst>
          </p:cNvPr>
          <p:cNvSpPr txBox="1"/>
          <p:nvPr/>
        </p:nvSpPr>
        <p:spPr>
          <a:xfrm>
            <a:off x="6429521" y="1323172"/>
            <a:ext cx="1101342" cy="1200329"/>
          </a:xfrm>
          <a:prstGeom prst="rect">
            <a:avLst/>
          </a:prstGeom>
          <a:noFill/>
        </p:spPr>
        <p:txBody>
          <a:bodyPr wrap="square" rtlCol="0">
            <a:spAutoFit/>
          </a:bodyPr>
          <a:lstStyle/>
          <a:p>
            <a:pPr algn="ctr"/>
            <a:r>
              <a:rPr lang="es-MX" dirty="0">
                <a:solidFill>
                  <a:srgbClr val="0070C0"/>
                </a:solidFill>
              </a:rPr>
              <a:t>Puerto de control 21</a:t>
            </a:r>
          </a:p>
          <a:p>
            <a:endParaRPr lang="es-MX" dirty="0">
              <a:solidFill>
                <a:srgbClr val="0070C0"/>
              </a:solidFill>
            </a:endParaRPr>
          </a:p>
        </p:txBody>
      </p:sp>
      <p:sp>
        <p:nvSpPr>
          <p:cNvPr id="14" name="CuadroTexto 13">
            <a:extLst>
              <a:ext uri="{FF2B5EF4-FFF2-40B4-BE49-F238E27FC236}">
                <a16:creationId xmlns:a16="http://schemas.microsoft.com/office/drawing/2014/main" id="{4602C885-BDB7-4603-A2D9-F2EC15889C57}"/>
              </a:ext>
            </a:extLst>
          </p:cNvPr>
          <p:cNvSpPr txBox="1"/>
          <p:nvPr/>
        </p:nvSpPr>
        <p:spPr>
          <a:xfrm>
            <a:off x="8982614" y="1315600"/>
            <a:ext cx="1074056" cy="1200329"/>
          </a:xfrm>
          <a:prstGeom prst="rect">
            <a:avLst/>
          </a:prstGeom>
          <a:noFill/>
        </p:spPr>
        <p:txBody>
          <a:bodyPr wrap="square" rtlCol="0">
            <a:spAutoFit/>
          </a:bodyPr>
          <a:lstStyle/>
          <a:p>
            <a:pPr algn="ctr"/>
            <a:r>
              <a:rPr lang="es-MX" dirty="0">
                <a:solidFill>
                  <a:schemeClr val="accent2"/>
                </a:solidFill>
              </a:rPr>
              <a:t>Puerto de datos 20</a:t>
            </a:r>
          </a:p>
          <a:p>
            <a:endParaRPr lang="es-MX" dirty="0">
              <a:solidFill>
                <a:schemeClr val="accent2"/>
              </a:solidFill>
            </a:endParaRPr>
          </a:p>
        </p:txBody>
      </p:sp>
      <p:cxnSp>
        <p:nvCxnSpPr>
          <p:cNvPr id="17" name="Conector recto 16">
            <a:extLst>
              <a:ext uri="{FF2B5EF4-FFF2-40B4-BE49-F238E27FC236}">
                <a16:creationId xmlns:a16="http://schemas.microsoft.com/office/drawing/2014/main" id="{0A0C24FB-9C04-44D4-BCD3-01D26DC321D1}"/>
              </a:ext>
            </a:extLst>
          </p:cNvPr>
          <p:cNvCxnSpPr>
            <a:stCxn id="11" idx="2"/>
          </p:cNvCxnSpPr>
          <p:nvPr/>
        </p:nvCxnSpPr>
        <p:spPr>
          <a:xfrm>
            <a:off x="1986124" y="2515928"/>
            <a:ext cx="2333" cy="3928415"/>
          </a:xfrm>
          <a:prstGeom prst="line">
            <a:avLst/>
          </a:prstGeom>
          <a:ln w="412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Conector recto 17">
            <a:extLst>
              <a:ext uri="{FF2B5EF4-FFF2-40B4-BE49-F238E27FC236}">
                <a16:creationId xmlns:a16="http://schemas.microsoft.com/office/drawing/2014/main" id="{82CC059A-606C-46A6-9E15-6664CE6796F4}"/>
              </a:ext>
            </a:extLst>
          </p:cNvPr>
          <p:cNvCxnSpPr/>
          <p:nvPr/>
        </p:nvCxnSpPr>
        <p:spPr>
          <a:xfrm>
            <a:off x="9519642" y="2515927"/>
            <a:ext cx="2333" cy="3928415"/>
          </a:xfrm>
          <a:prstGeom prst="line">
            <a:avLst/>
          </a:prstGeom>
          <a:ln w="412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05112D68-030D-407D-ACA8-40CC1239CC86}"/>
              </a:ext>
            </a:extLst>
          </p:cNvPr>
          <p:cNvCxnSpPr/>
          <p:nvPr/>
        </p:nvCxnSpPr>
        <p:spPr>
          <a:xfrm>
            <a:off x="6980192" y="2523501"/>
            <a:ext cx="2333" cy="3928415"/>
          </a:xfrm>
          <a:prstGeom prst="line">
            <a:avLst/>
          </a:prstGeom>
          <a:ln w="412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657C091F-A48F-48DE-A00A-3CA5EA19A994}"/>
              </a:ext>
            </a:extLst>
          </p:cNvPr>
          <p:cNvCxnSpPr/>
          <p:nvPr/>
        </p:nvCxnSpPr>
        <p:spPr>
          <a:xfrm>
            <a:off x="4271248" y="2523501"/>
            <a:ext cx="2333" cy="3928415"/>
          </a:xfrm>
          <a:prstGeom prst="line">
            <a:avLst/>
          </a:prstGeom>
          <a:ln w="4127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3" name="Conector recto de flecha 22">
            <a:extLst>
              <a:ext uri="{FF2B5EF4-FFF2-40B4-BE49-F238E27FC236}">
                <a16:creationId xmlns:a16="http://schemas.microsoft.com/office/drawing/2014/main" id="{6F7A5F15-EF0D-4B07-A18E-0BBF4514B0E7}"/>
              </a:ext>
            </a:extLst>
          </p:cNvPr>
          <p:cNvCxnSpPr>
            <a:cxnSpLocks/>
          </p:cNvCxnSpPr>
          <p:nvPr/>
        </p:nvCxnSpPr>
        <p:spPr>
          <a:xfrm>
            <a:off x="4289076" y="2840828"/>
            <a:ext cx="2681906" cy="325602"/>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4" name="CuadroTexto 23">
            <a:extLst>
              <a:ext uri="{FF2B5EF4-FFF2-40B4-BE49-F238E27FC236}">
                <a16:creationId xmlns:a16="http://schemas.microsoft.com/office/drawing/2014/main" id="{0CF1B217-1D76-431A-A184-3D40011C0886}"/>
              </a:ext>
            </a:extLst>
          </p:cNvPr>
          <p:cNvSpPr txBox="1"/>
          <p:nvPr/>
        </p:nvSpPr>
        <p:spPr>
          <a:xfrm rot="439044">
            <a:off x="4877900" y="2656934"/>
            <a:ext cx="1589089" cy="369332"/>
          </a:xfrm>
          <a:prstGeom prst="rect">
            <a:avLst/>
          </a:prstGeom>
          <a:noFill/>
        </p:spPr>
        <p:txBody>
          <a:bodyPr wrap="none" rtlCol="0">
            <a:spAutoFit/>
          </a:bodyPr>
          <a:lstStyle/>
          <a:p>
            <a:r>
              <a:rPr lang="es-MX" dirty="0"/>
              <a:t>IP Cliente:1035</a:t>
            </a:r>
          </a:p>
        </p:txBody>
      </p:sp>
      <p:sp>
        <p:nvSpPr>
          <p:cNvPr id="25" name="CuadroTexto 24">
            <a:extLst>
              <a:ext uri="{FF2B5EF4-FFF2-40B4-BE49-F238E27FC236}">
                <a16:creationId xmlns:a16="http://schemas.microsoft.com/office/drawing/2014/main" id="{526BEEE4-4034-4801-A521-12476E238215}"/>
              </a:ext>
            </a:extLst>
          </p:cNvPr>
          <p:cNvSpPr txBox="1"/>
          <p:nvPr/>
        </p:nvSpPr>
        <p:spPr>
          <a:xfrm rot="469992">
            <a:off x="4822867" y="2944373"/>
            <a:ext cx="1494833" cy="369332"/>
          </a:xfrm>
          <a:prstGeom prst="rect">
            <a:avLst/>
          </a:prstGeom>
          <a:noFill/>
        </p:spPr>
        <p:txBody>
          <a:bodyPr wrap="none" rtlCol="0">
            <a:spAutoFit/>
          </a:bodyPr>
          <a:lstStyle/>
          <a:p>
            <a:r>
              <a:rPr lang="es-MX" dirty="0"/>
              <a:t>IP Servidor:21</a:t>
            </a:r>
          </a:p>
        </p:txBody>
      </p:sp>
      <p:cxnSp>
        <p:nvCxnSpPr>
          <p:cNvPr id="26" name="Conector recto de flecha 25">
            <a:extLst>
              <a:ext uri="{FF2B5EF4-FFF2-40B4-BE49-F238E27FC236}">
                <a16:creationId xmlns:a16="http://schemas.microsoft.com/office/drawing/2014/main" id="{794B8785-07E7-47A7-A01F-BC5F96244507}"/>
              </a:ext>
            </a:extLst>
          </p:cNvPr>
          <p:cNvCxnSpPr>
            <a:cxnSpLocks/>
          </p:cNvCxnSpPr>
          <p:nvPr/>
        </p:nvCxnSpPr>
        <p:spPr>
          <a:xfrm flipH="1">
            <a:off x="4299296" y="3611727"/>
            <a:ext cx="2681907" cy="237325"/>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9" name="CuadroTexto 28">
            <a:extLst>
              <a:ext uri="{FF2B5EF4-FFF2-40B4-BE49-F238E27FC236}">
                <a16:creationId xmlns:a16="http://schemas.microsoft.com/office/drawing/2014/main" id="{D2088167-18BE-4D1B-98A5-70ECF336378F}"/>
              </a:ext>
            </a:extLst>
          </p:cNvPr>
          <p:cNvSpPr txBox="1"/>
          <p:nvPr/>
        </p:nvSpPr>
        <p:spPr>
          <a:xfrm rot="21235331">
            <a:off x="4804529" y="3407534"/>
            <a:ext cx="1494833" cy="369332"/>
          </a:xfrm>
          <a:prstGeom prst="rect">
            <a:avLst/>
          </a:prstGeom>
          <a:noFill/>
        </p:spPr>
        <p:txBody>
          <a:bodyPr wrap="none" rtlCol="0">
            <a:spAutoFit/>
          </a:bodyPr>
          <a:lstStyle/>
          <a:p>
            <a:r>
              <a:rPr lang="es-MX" dirty="0"/>
              <a:t>IP Servidor:21</a:t>
            </a:r>
          </a:p>
        </p:txBody>
      </p:sp>
      <p:sp>
        <p:nvSpPr>
          <p:cNvPr id="30" name="CuadroTexto 29">
            <a:extLst>
              <a:ext uri="{FF2B5EF4-FFF2-40B4-BE49-F238E27FC236}">
                <a16:creationId xmlns:a16="http://schemas.microsoft.com/office/drawing/2014/main" id="{C348D598-D1AF-4089-B448-4D5122AD7024}"/>
              </a:ext>
            </a:extLst>
          </p:cNvPr>
          <p:cNvSpPr txBox="1"/>
          <p:nvPr/>
        </p:nvSpPr>
        <p:spPr>
          <a:xfrm rot="21254754">
            <a:off x="4784220" y="3706311"/>
            <a:ext cx="1598707" cy="369332"/>
          </a:xfrm>
          <a:prstGeom prst="rect">
            <a:avLst/>
          </a:prstGeom>
          <a:noFill/>
        </p:spPr>
        <p:txBody>
          <a:bodyPr wrap="none" rtlCol="0">
            <a:spAutoFit/>
          </a:bodyPr>
          <a:lstStyle/>
          <a:p>
            <a:r>
              <a:rPr lang="es-MX" dirty="0"/>
              <a:t>IP Cliente:1035</a:t>
            </a:r>
          </a:p>
        </p:txBody>
      </p:sp>
      <p:cxnSp>
        <p:nvCxnSpPr>
          <p:cNvPr id="31" name="Conector recto de flecha 30">
            <a:extLst>
              <a:ext uri="{FF2B5EF4-FFF2-40B4-BE49-F238E27FC236}">
                <a16:creationId xmlns:a16="http://schemas.microsoft.com/office/drawing/2014/main" id="{F2409252-24A7-418E-B384-C92E0D82AD55}"/>
              </a:ext>
            </a:extLst>
          </p:cNvPr>
          <p:cNvCxnSpPr>
            <a:cxnSpLocks/>
          </p:cNvCxnSpPr>
          <p:nvPr/>
        </p:nvCxnSpPr>
        <p:spPr>
          <a:xfrm>
            <a:off x="1997668" y="4980382"/>
            <a:ext cx="7521974" cy="881716"/>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5" name="Conector recto de flecha 34">
            <a:extLst>
              <a:ext uri="{FF2B5EF4-FFF2-40B4-BE49-F238E27FC236}">
                <a16:creationId xmlns:a16="http://schemas.microsoft.com/office/drawing/2014/main" id="{98122718-7038-474B-B623-BDF903BC42AA}"/>
              </a:ext>
            </a:extLst>
          </p:cNvPr>
          <p:cNvCxnSpPr>
            <a:cxnSpLocks/>
          </p:cNvCxnSpPr>
          <p:nvPr/>
        </p:nvCxnSpPr>
        <p:spPr>
          <a:xfrm flipH="1">
            <a:off x="1986124" y="4136021"/>
            <a:ext cx="7527235" cy="587131"/>
          </a:xfrm>
          <a:prstGeom prst="straightConnector1">
            <a:avLst/>
          </a:prstGeom>
          <a:ln w="3175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0" name="CuadroTexto 39">
            <a:extLst>
              <a:ext uri="{FF2B5EF4-FFF2-40B4-BE49-F238E27FC236}">
                <a16:creationId xmlns:a16="http://schemas.microsoft.com/office/drawing/2014/main" id="{ED9B3BFE-288D-420A-A979-CB5910123ED3}"/>
              </a:ext>
            </a:extLst>
          </p:cNvPr>
          <p:cNvSpPr txBox="1"/>
          <p:nvPr/>
        </p:nvSpPr>
        <p:spPr>
          <a:xfrm rot="421428">
            <a:off x="4695909" y="5006836"/>
            <a:ext cx="1598707" cy="369332"/>
          </a:xfrm>
          <a:prstGeom prst="rect">
            <a:avLst/>
          </a:prstGeom>
          <a:noFill/>
        </p:spPr>
        <p:txBody>
          <a:bodyPr wrap="none" rtlCol="0">
            <a:spAutoFit/>
          </a:bodyPr>
          <a:lstStyle/>
          <a:p>
            <a:r>
              <a:rPr lang="es-MX" dirty="0"/>
              <a:t>IP Cliente:1036</a:t>
            </a:r>
          </a:p>
        </p:txBody>
      </p:sp>
      <p:sp>
        <p:nvSpPr>
          <p:cNvPr id="41" name="CuadroTexto 40">
            <a:extLst>
              <a:ext uri="{FF2B5EF4-FFF2-40B4-BE49-F238E27FC236}">
                <a16:creationId xmlns:a16="http://schemas.microsoft.com/office/drawing/2014/main" id="{97E27BDA-82E7-4059-9BE6-2A267A7BB85A}"/>
              </a:ext>
            </a:extLst>
          </p:cNvPr>
          <p:cNvSpPr txBox="1"/>
          <p:nvPr/>
        </p:nvSpPr>
        <p:spPr>
          <a:xfrm rot="419802">
            <a:off x="4707586" y="5424227"/>
            <a:ext cx="1494833" cy="369332"/>
          </a:xfrm>
          <a:prstGeom prst="rect">
            <a:avLst/>
          </a:prstGeom>
          <a:noFill/>
        </p:spPr>
        <p:txBody>
          <a:bodyPr wrap="none" rtlCol="0">
            <a:spAutoFit/>
          </a:bodyPr>
          <a:lstStyle/>
          <a:p>
            <a:r>
              <a:rPr lang="es-MX" dirty="0"/>
              <a:t>IP Servidor:20</a:t>
            </a:r>
          </a:p>
        </p:txBody>
      </p:sp>
      <p:sp>
        <p:nvSpPr>
          <p:cNvPr id="42" name="CuadroTexto 41">
            <a:extLst>
              <a:ext uri="{FF2B5EF4-FFF2-40B4-BE49-F238E27FC236}">
                <a16:creationId xmlns:a16="http://schemas.microsoft.com/office/drawing/2014/main" id="{A2EEEB84-4C34-47D5-86C0-2F56882C80AC}"/>
              </a:ext>
            </a:extLst>
          </p:cNvPr>
          <p:cNvSpPr txBox="1"/>
          <p:nvPr/>
        </p:nvSpPr>
        <p:spPr>
          <a:xfrm rot="21287824">
            <a:off x="4919414" y="4046209"/>
            <a:ext cx="1478803" cy="369332"/>
          </a:xfrm>
          <a:prstGeom prst="rect">
            <a:avLst/>
          </a:prstGeom>
          <a:noFill/>
        </p:spPr>
        <p:txBody>
          <a:bodyPr wrap="none" rtlCol="0">
            <a:spAutoFit/>
          </a:bodyPr>
          <a:lstStyle/>
          <a:p>
            <a:r>
              <a:rPr lang="es-MX" dirty="0"/>
              <a:t>IP servidor:20</a:t>
            </a:r>
          </a:p>
        </p:txBody>
      </p:sp>
      <p:sp>
        <p:nvSpPr>
          <p:cNvPr id="43" name="CuadroTexto 42">
            <a:extLst>
              <a:ext uri="{FF2B5EF4-FFF2-40B4-BE49-F238E27FC236}">
                <a16:creationId xmlns:a16="http://schemas.microsoft.com/office/drawing/2014/main" id="{0E4BC6D6-4E81-4B32-B09A-A97D94AC8F93}"/>
              </a:ext>
            </a:extLst>
          </p:cNvPr>
          <p:cNvSpPr txBox="1"/>
          <p:nvPr/>
        </p:nvSpPr>
        <p:spPr>
          <a:xfrm rot="21364732">
            <a:off x="4919221" y="4411870"/>
            <a:ext cx="1573059" cy="369332"/>
          </a:xfrm>
          <a:prstGeom prst="rect">
            <a:avLst/>
          </a:prstGeom>
          <a:noFill/>
        </p:spPr>
        <p:txBody>
          <a:bodyPr wrap="none" rtlCol="0">
            <a:spAutoFit/>
          </a:bodyPr>
          <a:lstStyle/>
          <a:p>
            <a:r>
              <a:rPr lang="es-MX" dirty="0"/>
              <a:t>IP cliente:1036</a:t>
            </a:r>
          </a:p>
        </p:txBody>
      </p:sp>
      <p:sp>
        <p:nvSpPr>
          <p:cNvPr id="46" name="CuadroTexto 45">
            <a:extLst>
              <a:ext uri="{FF2B5EF4-FFF2-40B4-BE49-F238E27FC236}">
                <a16:creationId xmlns:a16="http://schemas.microsoft.com/office/drawing/2014/main" id="{6CE7CCE6-9B82-43A6-B7F5-AB6F2BA54374}"/>
              </a:ext>
            </a:extLst>
          </p:cNvPr>
          <p:cNvSpPr txBox="1"/>
          <p:nvPr/>
        </p:nvSpPr>
        <p:spPr>
          <a:xfrm>
            <a:off x="2478339" y="2696204"/>
            <a:ext cx="1454740" cy="400110"/>
          </a:xfrm>
          <a:prstGeom prst="rect">
            <a:avLst/>
          </a:prstGeom>
          <a:noFill/>
          <a:ln>
            <a:solidFill>
              <a:schemeClr val="tx1"/>
            </a:solidFill>
          </a:ln>
        </p:spPr>
        <p:txBody>
          <a:bodyPr wrap="square" rtlCol="0">
            <a:spAutoFit/>
          </a:bodyPr>
          <a:lstStyle/>
          <a:p>
            <a:r>
              <a:rPr lang="es-MX" sz="2000" b="1" dirty="0"/>
              <a:t>1.</a:t>
            </a:r>
            <a:r>
              <a:rPr lang="es-MX" dirty="0"/>
              <a:t> PORT 1036</a:t>
            </a:r>
          </a:p>
        </p:txBody>
      </p:sp>
      <p:sp>
        <p:nvSpPr>
          <p:cNvPr id="47" name="CuadroTexto 46">
            <a:extLst>
              <a:ext uri="{FF2B5EF4-FFF2-40B4-BE49-F238E27FC236}">
                <a16:creationId xmlns:a16="http://schemas.microsoft.com/office/drawing/2014/main" id="{4DA50AB1-5C36-4074-99D1-68CDE33703AB}"/>
              </a:ext>
            </a:extLst>
          </p:cNvPr>
          <p:cNvSpPr txBox="1"/>
          <p:nvPr/>
        </p:nvSpPr>
        <p:spPr>
          <a:xfrm>
            <a:off x="7120215" y="3123630"/>
            <a:ext cx="1862399" cy="400110"/>
          </a:xfrm>
          <a:prstGeom prst="rect">
            <a:avLst/>
          </a:prstGeom>
          <a:noFill/>
          <a:ln>
            <a:solidFill>
              <a:schemeClr val="tx1"/>
            </a:solidFill>
          </a:ln>
        </p:spPr>
        <p:txBody>
          <a:bodyPr wrap="square" rtlCol="0">
            <a:spAutoFit/>
          </a:bodyPr>
          <a:lstStyle/>
          <a:p>
            <a:r>
              <a:rPr lang="es-MX" sz="2000" b="1" dirty="0"/>
              <a:t>2.</a:t>
            </a:r>
            <a:r>
              <a:rPr lang="es-MX" dirty="0"/>
              <a:t> ACK </a:t>
            </a:r>
          </a:p>
        </p:txBody>
      </p:sp>
      <p:sp>
        <p:nvSpPr>
          <p:cNvPr id="49" name="CuadroTexto 48">
            <a:extLst>
              <a:ext uri="{FF2B5EF4-FFF2-40B4-BE49-F238E27FC236}">
                <a16:creationId xmlns:a16="http://schemas.microsoft.com/office/drawing/2014/main" id="{3B1E381E-6791-4644-869F-B2AF4D9FEEF6}"/>
              </a:ext>
            </a:extLst>
          </p:cNvPr>
          <p:cNvSpPr txBox="1"/>
          <p:nvPr/>
        </p:nvSpPr>
        <p:spPr>
          <a:xfrm>
            <a:off x="9642985" y="3730389"/>
            <a:ext cx="1069389" cy="677108"/>
          </a:xfrm>
          <a:prstGeom prst="rect">
            <a:avLst/>
          </a:prstGeom>
          <a:noFill/>
          <a:ln>
            <a:solidFill>
              <a:schemeClr val="tx1"/>
            </a:solidFill>
          </a:ln>
        </p:spPr>
        <p:txBody>
          <a:bodyPr wrap="square" rtlCol="0">
            <a:spAutoFit/>
          </a:bodyPr>
          <a:lstStyle/>
          <a:p>
            <a:r>
              <a:rPr lang="es-MX" sz="2000" b="1" dirty="0"/>
              <a:t>3.</a:t>
            </a:r>
            <a:r>
              <a:rPr lang="es-MX" dirty="0"/>
              <a:t> Enviar datos  </a:t>
            </a:r>
          </a:p>
        </p:txBody>
      </p:sp>
      <p:sp>
        <p:nvSpPr>
          <p:cNvPr id="51" name="CuadroTexto 50">
            <a:extLst>
              <a:ext uri="{FF2B5EF4-FFF2-40B4-BE49-F238E27FC236}">
                <a16:creationId xmlns:a16="http://schemas.microsoft.com/office/drawing/2014/main" id="{6B456812-A2DC-4F1D-A841-318300A0CA76}"/>
              </a:ext>
            </a:extLst>
          </p:cNvPr>
          <p:cNvSpPr txBox="1"/>
          <p:nvPr/>
        </p:nvSpPr>
        <p:spPr>
          <a:xfrm>
            <a:off x="459981" y="4707112"/>
            <a:ext cx="1439826" cy="400110"/>
          </a:xfrm>
          <a:prstGeom prst="rect">
            <a:avLst/>
          </a:prstGeom>
          <a:noFill/>
          <a:ln>
            <a:solidFill>
              <a:schemeClr val="tx1"/>
            </a:solidFill>
          </a:ln>
        </p:spPr>
        <p:txBody>
          <a:bodyPr wrap="square" rtlCol="0">
            <a:spAutoFit/>
          </a:bodyPr>
          <a:lstStyle/>
          <a:p>
            <a:r>
              <a:rPr lang="es-MX" sz="2000" b="1" dirty="0"/>
              <a:t>4.</a:t>
            </a:r>
            <a:r>
              <a:rPr lang="es-MX" dirty="0"/>
              <a:t> ACK</a:t>
            </a:r>
          </a:p>
        </p:txBody>
      </p:sp>
    </p:spTree>
    <p:extLst>
      <p:ext uri="{BB962C8B-B14F-4D97-AF65-F5344CB8AC3E}">
        <p14:creationId xmlns:p14="http://schemas.microsoft.com/office/powerpoint/2010/main" val="16982981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BEBA0D-9183-4E53-B2BD-82A78C96AECC}"/>
              </a:ext>
            </a:extLst>
          </p:cNvPr>
          <p:cNvSpPr>
            <a:spLocks noGrp="1"/>
          </p:cNvSpPr>
          <p:nvPr>
            <p:ph type="title"/>
          </p:nvPr>
        </p:nvSpPr>
        <p:spPr/>
        <p:txBody>
          <a:bodyPr/>
          <a:lstStyle/>
          <a:p>
            <a:endParaRPr lang="es-MX" dirty="0"/>
          </a:p>
        </p:txBody>
      </p:sp>
      <p:sp>
        <p:nvSpPr>
          <p:cNvPr id="3" name="Marcador de texto 2">
            <a:extLst>
              <a:ext uri="{FF2B5EF4-FFF2-40B4-BE49-F238E27FC236}">
                <a16:creationId xmlns:a16="http://schemas.microsoft.com/office/drawing/2014/main" id="{58D1AC73-7FC6-4374-B1B0-1AC039E61D76}"/>
              </a:ext>
            </a:extLst>
          </p:cNvPr>
          <p:cNvSpPr>
            <a:spLocks noGrp="1"/>
          </p:cNvSpPr>
          <p:nvPr>
            <p:ph type="body" idx="1"/>
          </p:nvPr>
        </p:nvSpPr>
        <p:spPr/>
        <p:txBody>
          <a:bodyPr/>
          <a:lstStyle/>
          <a:p>
            <a:r>
              <a:rPr lang="es-MX" dirty="0"/>
              <a:t>3.2.2 Protocolo Telnet</a:t>
            </a:r>
          </a:p>
        </p:txBody>
      </p:sp>
    </p:spTree>
    <p:extLst>
      <p:ext uri="{BB962C8B-B14F-4D97-AF65-F5344CB8AC3E}">
        <p14:creationId xmlns:p14="http://schemas.microsoft.com/office/powerpoint/2010/main" val="110772064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0CA1F4-86F2-47ED-9456-97527BE7858A}"/>
              </a:ext>
            </a:extLst>
          </p:cNvPr>
          <p:cNvSpPr>
            <a:spLocks noGrp="1"/>
          </p:cNvSpPr>
          <p:nvPr>
            <p:ph type="title"/>
          </p:nvPr>
        </p:nvSpPr>
        <p:spPr/>
        <p:txBody>
          <a:bodyPr/>
          <a:lstStyle/>
          <a:p>
            <a:r>
              <a:rPr lang="es-MX" dirty="0"/>
              <a:t>Telnet</a:t>
            </a:r>
          </a:p>
        </p:txBody>
      </p:sp>
      <p:sp>
        <p:nvSpPr>
          <p:cNvPr id="3" name="Marcador de contenido 2">
            <a:extLst>
              <a:ext uri="{FF2B5EF4-FFF2-40B4-BE49-F238E27FC236}">
                <a16:creationId xmlns:a16="http://schemas.microsoft.com/office/drawing/2014/main" id="{462E7C77-9A1F-403E-895F-F26FC8B3D299}"/>
              </a:ext>
            </a:extLst>
          </p:cNvPr>
          <p:cNvSpPr>
            <a:spLocks noGrp="1"/>
          </p:cNvSpPr>
          <p:nvPr>
            <p:ph idx="1"/>
          </p:nvPr>
        </p:nvSpPr>
        <p:spPr/>
        <p:txBody>
          <a:bodyPr/>
          <a:lstStyle/>
          <a:p>
            <a:r>
              <a:rPr lang="es-MX" dirty="0"/>
              <a:t>Busca ofrecer un servicio de comunicación bidireccional, de uso genérico y que utilice como unidad básica el octeto.</a:t>
            </a:r>
          </a:p>
          <a:p>
            <a:r>
              <a:rPr lang="es-MX" dirty="0"/>
              <a:t>Es uno de los primeros intentos por desarrollar una protocolo para terminales virtuales (VTP)</a:t>
            </a:r>
          </a:p>
          <a:p>
            <a:r>
              <a:rPr lang="es-MX" dirty="0"/>
              <a:t>Se considera un estándar para la interconexión entre dispositivos finales o procesos orientados a terminal</a:t>
            </a:r>
          </a:p>
          <a:p>
            <a:r>
              <a:rPr lang="es-MX" dirty="0"/>
              <a:t>Fue desarrollado como parte de la arquitectura TCP/IP</a:t>
            </a:r>
          </a:p>
          <a:p>
            <a:r>
              <a:rPr lang="es-MX" dirty="0"/>
              <a:t>Usa el puerto 23</a:t>
            </a:r>
          </a:p>
        </p:txBody>
      </p:sp>
    </p:spTree>
    <p:extLst>
      <p:ext uri="{BB962C8B-B14F-4D97-AF65-F5344CB8AC3E}">
        <p14:creationId xmlns:p14="http://schemas.microsoft.com/office/powerpoint/2010/main" val="38786545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69AFC93-59D2-46CE-AFE7-E9B8601794DF}"/>
              </a:ext>
            </a:extLst>
          </p:cNvPr>
          <p:cNvSpPr>
            <a:spLocks noGrp="1"/>
          </p:cNvSpPr>
          <p:nvPr>
            <p:ph type="title"/>
          </p:nvPr>
        </p:nvSpPr>
        <p:spPr/>
        <p:txBody>
          <a:bodyPr/>
          <a:lstStyle/>
          <a:p>
            <a:r>
              <a:rPr lang="es-MX" dirty="0"/>
              <a:t>Se diseño sobre 3 principios básicos</a:t>
            </a:r>
          </a:p>
        </p:txBody>
      </p:sp>
      <p:sp>
        <p:nvSpPr>
          <p:cNvPr id="3" name="Marcador de contenido 2">
            <a:extLst>
              <a:ext uri="{FF2B5EF4-FFF2-40B4-BE49-F238E27FC236}">
                <a16:creationId xmlns:a16="http://schemas.microsoft.com/office/drawing/2014/main" id="{CB7BB8CF-5713-4444-A532-179358A35F26}"/>
              </a:ext>
            </a:extLst>
          </p:cNvPr>
          <p:cNvSpPr>
            <a:spLocks noGrp="1"/>
          </p:cNvSpPr>
          <p:nvPr>
            <p:ph idx="1"/>
          </p:nvPr>
        </p:nvSpPr>
        <p:spPr/>
        <p:txBody>
          <a:bodyPr/>
          <a:lstStyle/>
          <a:p>
            <a:r>
              <a:rPr lang="es-MX" dirty="0"/>
              <a:t>Concepto terminal virtual de red (NVT)</a:t>
            </a:r>
          </a:p>
          <a:p>
            <a:r>
              <a:rPr lang="es-MX" dirty="0"/>
              <a:t>Simetría entre terminales y procesos</a:t>
            </a:r>
          </a:p>
          <a:p>
            <a:r>
              <a:rPr lang="es-MX" dirty="0"/>
              <a:t>La idea de opciones negociadas</a:t>
            </a:r>
          </a:p>
        </p:txBody>
      </p:sp>
    </p:spTree>
    <p:extLst>
      <p:ext uri="{BB962C8B-B14F-4D97-AF65-F5344CB8AC3E}">
        <p14:creationId xmlns:p14="http://schemas.microsoft.com/office/powerpoint/2010/main" val="904383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4ED195-8846-4623-AFC5-E173656A5E2B}"/>
              </a:ext>
            </a:extLst>
          </p:cNvPr>
          <p:cNvSpPr>
            <a:spLocks noGrp="1"/>
          </p:cNvSpPr>
          <p:nvPr>
            <p:ph type="title"/>
          </p:nvPr>
        </p:nvSpPr>
        <p:spPr/>
        <p:txBody>
          <a:bodyPr/>
          <a:lstStyle/>
          <a:p>
            <a:r>
              <a:rPr lang="es-MX" dirty="0"/>
              <a:t>Sesión en TFTP</a:t>
            </a:r>
          </a:p>
        </p:txBody>
      </p:sp>
      <p:sp>
        <p:nvSpPr>
          <p:cNvPr id="3" name="Marcador de contenido 2">
            <a:extLst>
              <a:ext uri="{FF2B5EF4-FFF2-40B4-BE49-F238E27FC236}">
                <a16:creationId xmlns:a16="http://schemas.microsoft.com/office/drawing/2014/main" id="{7A75F36F-80B9-42F3-86A2-321DB8EA4FC7}"/>
              </a:ext>
            </a:extLst>
          </p:cNvPr>
          <p:cNvSpPr>
            <a:spLocks noGrp="1"/>
          </p:cNvSpPr>
          <p:nvPr>
            <p:ph idx="1"/>
          </p:nvPr>
        </p:nvSpPr>
        <p:spPr/>
        <p:txBody>
          <a:bodyPr>
            <a:normAutofit fontScale="92500" lnSpcReduction="10000"/>
          </a:bodyPr>
          <a:lstStyle/>
          <a:p>
            <a:pPr marL="514350" indent="-514350">
              <a:buFont typeface="+mj-lt"/>
              <a:buAutoNum type="arabicPeriod"/>
            </a:pPr>
            <a:r>
              <a:rPr lang="es-MX" dirty="0"/>
              <a:t>La máquina origen inicia la comunicación enviando una petición de lectura o RRQ (</a:t>
            </a:r>
            <a:r>
              <a:rPr lang="es-MX" dirty="0" err="1"/>
              <a:t>read</a:t>
            </a:r>
            <a:r>
              <a:rPr lang="es-MX" dirty="0"/>
              <a:t> </a:t>
            </a:r>
            <a:r>
              <a:rPr lang="es-MX" dirty="0" err="1"/>
              <a:t>request</a:t>
            </a:r>
            <a:r>
              <a:rPr lang="es-MX" dirty="0"/>
              <a:t>) o de escritura conocida como WRQ (</a:t>
            </a:r>
            <a:r>
              <a:rPr lang="es-MX" dirty="0" err="1"/>
              <a:t>write</a:t>
            </a:r>
            <a:r>
              <a:rPr lang="es-MX" dirty="0"/>
              <a:t> </a:t>
            </a:r>
            <a:r>
              <a:rPr lang="es-MX" dirty="0" err="1"/>
              <a:t>request</a:t>
            </a:r>
            <a:r>
              <a:rPr lang="es-MX" dirty="0"/>
              <a:t>) que incluye el nombre del archivo y el tipo de transferencia</a:t>
            </a:r>
          </a:p>
          <a:p>
            <a:pPr marL="514350" indent="-514350">
              <a:buFont typeface="+mj-lt"/>
              <a:buAutoNum type="arabicPeriod"/>
            </a:pPr>
            <a:r>
              <a:rPr lang="es-MX" dirty="0"/>
              <a:t>La maquina destino responde con un reconocimiento ACK, que permite saber con que puerto debe de continuar la transferencia de datos</a:t>
            </a:r>
          </a:p>
          <a:p>
            <a:pPr marL="514350" indent="-514350">
              <a:buFont typeface="+mj-lt"/>
              <a:buAutoNum type="arabicPeriod"/>
            </a:pPr>
            <a:r>
              <a:rPr lang="es-MX" dirty="0"/>
              <a:t>La maquina origen envía o recibe datagramas numerados de 512 bytes exceptuando el último. Cada paquete se confirma con un ACK</a:t>
            </a:r>
          </a:p>
          <a:p>
            <a:pPr marL="514350" indent="-514350">
              <a:buFont typeface="+mj-lt"/>
              <a:buAutoNum type="arabicPeriod"/>
            </a:pPr>
            <a:r>
              <a:rPr lang="es-MX" dirty="0"/>
              <a:t>El archivo receptor sabe que se termino </a:t>
            </a:r>
            <a:r>
              <a:rPr lang="es-MX"/>
              <a:t>la transferencia </a:t>
            </a:r>
            <a:r>
              <a:rPr lang="es-MX" dirty="0"/>
              <a:t>cuando recibe un paquete diferente a 512 bytes, en caso de que el archivo sea un múltiplo de este número, enviara un datagrama extra de 0 bytes de contenido.</a:t>
            </a:r>
          </a:p>
        </p:txBody>
      </p:sp>
    </p:spTree>
    <p:extLst>
      <p:ext uri="{BB962C8B-B14F-4D97-AF65-F5344CB8AC3E}">
        <p14:creationId xmlns:p14="http://schemas.microsoft.com/office/powerpoint/2010/main" val="28992758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42FFD9-5907-4F89-B13B-7DD2C90F5FC7}"/>
              </a:ext>
            </a:extLst>
          </p:cNvPr>
          <p:cNvSpPr>
            <a:spLocks noGrp="1"/>
          </p:cNvSpPr>
          <p:nvPr>
            <p:ph type="title"/>
          </p:nvPr>
        </p:nvSpPr>
        <p:spPr/>
        <p:txBody>
          <a:bodyPr/>
          <a:lstStyle/>
          <a:p>
            <a:r>
              <a:rPr lang="es-MX" dirty="0"/>
              <a:t>Network Virtual Terminal (NVT)</a:t>
            </a:r>
          </a:p>
        </p:txBody>
      </p:sp>
      <p:sp>
        <p:nvSpPr>
          <p:cNvPr id="3" name="Marcador de contenido 2">
            <a:extLst>
              <a:ext uri="{FF2B5EF4-FFF2-40B4-BE49-F238E27FC236}">
                <a16:creationId xmlns:a16="http://schemas.microsoft.com/office/drawing/2014/main" id="{E310CCC4-6B2C-4011-8FAF-511FD1B65948}"/>
              </a:ext>
            </a:extLst>
          </p:cNvPr>
          <p:cNvSpPr>
            <a:spLocks noGrp="1"/>
          </p:cNvSpPr>
          <p:nvPr>
            <p:ph idx="1"/>
          </p:nvPr>
        </p:nvSpPr>
        <p:spPr/>
        <p:txBody>
          <a:bodyPr/>
          <a:lstStyle/>
          <a:p>
            <a:r>
              <a:rPr lang="es-MX" dirty="0"/>
              <a:t>Es un dispositivo imaginario que proporciona una representación intermedia de una terminal estándar</a:t>
            </a:r>
          </a:p>
          <a:p>
            <a:r>
              <a:rPr lang="es-MX" dirty="0"/>
              <a:t>Si la entidad final es un proceso, se usa un modulo llamado servidor para convertir la representación NVT a las del proceso</a:t>
            </a:r>
          </a:p>
          <a:p>
            <a:r>
              <a:rPr lang="es-MX" dirty="0"/>
              <a:t>Si la entidad final es una terminal, se usa un módulo llamado cliente para convertir las características de la terminal a las de la NVT</a:t>
            </a:r>
          </a:p>
        </p:txBody>
      </p:sp>
    </p:spTree>
    <p:extLst>
      <p:ext uri="{BB962C8B-B14F-4D97-AF65-F5344CB8AC3E}">
        <p14:creationId xmlns:p14="http://schemas.microsoft.com/office/powerpoint/2010/main" val="82610196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5E5A93-550B-4D21-B29F-D620E6173BF6}"/>
              </a:ext>
            </a:extLst>
          </p:cNvPr>
          <p:cNvSpPr>
            <a:spLocks noGrp="1"/>
          </p:cNvSpPr>
          <p:nvPr>
            <p:ph type="title"/>
          </p:nvPr>
        </p:nvSpPr>
        <p:spPr/>
        <p:txBody>
          <a:bodyPr/>
          <a:lstStyle/>
          <a:p>
            <a:r>
              <a:rPr lang="es-MX" dirty="0"/>
              <a:t>Telnet</a:t>
            </a:r>
          </a:p>
        </p:txBody>
      </p:sp>
      <p:sp>
        <p:nvSpPr>
          <p:cNvPr id="3" name="Marcador de contenido 2">
            <a:extLst>
              <a:ext uri="{FF2B5EF4-FFF2-40B4-BE49-F238E27FC236}">
                <a16:creationId xmlns:a16="http://schemas.microsoft.com/office/drawing/2014/main" id="{A9491AC0-4F62-4E9A-8193-F10357CC6B3A}"/>
              </a:ext>
            </a:extLst>
          </p:cNvPr>
          <p:cNvSpPr>
            <a:spLocks noGrp="1"/>
          </p:cNvSpPr>
          <p:nvPr>
            <p:ph idx="1"/>
          </p:nvPr>
        </p:nvSpPr>
        <p:spPr/>
        <p:txBody>
          <a:bodyPr/>
          <a:lstStyle/>
          <a:p>
            <a:r>
              <a:rPr lang="es-MX" dirty="0"/>
              <a:t>La comunicación se realiza mediante TCP</a:t>
            </a:r>
          </a:p>
          <a:p>
            <a:r>
              <a:rPr lang="es-MX" dirty="0"/>
              <a:t>Se usa el código ASCII para su funcionamiento</a:t>
            </a:r>
          </a:p>
          <a:p>
            <a:r>
              <a:rPr lang="es-MX" dirty="0"/>
              <a:t>Toda conexión TELNET inicia con una negociación de opciones</a:t>
            </a:r>
          </a:p>
          <a:p>
            <a:r>
              <a:rPr lang="es-MX" dirty="0"/>
              <a:t>En la etapa de envío y recepción de datos se pueden enviar comandos usando caracteres de escape</a:t>
            </a:r>
          </a:p>
          <a:p>
            <a:endParaRPr lang="es-MX" dirty="0"/>
          </a:p>
        </p:txBody>
      </p:sp>
    </p:spTree>
    <p:extLst>
      <p:ext uri="{BB962C8B-B14F-4D97-AF65-F5344CB8AC3E}">
        <p14:creationId xmlns:p14="http://schemas.microsoft.com/office/powerpoint/2010/main" val="7838601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0C2FED-3FCD-4927-831A-44EDBF28AC79}"/>
              </a:ext>
            </a:extLst>
          </p:cNvPr>
          <p:cNvSpPr>
            <a:spLocks noGrp="1"/>
          </p:cNvSpPr>
          <p:nvPr>
            <p:ph type="title"/>
          </p:nvPr>
        </p:nvSpPr>
        <p:spPr/>
        <p:txBody>
          <a:bodyPr/>
          <a:lstStyle/>
          <a:p>
            <a:r>
              <a:rPr lang="es-MX" dirty="0"/>
              <a:t>IAC (</a:t>
            </a:r>
            <a:r>
              <a:rPr lang="es-MX" dirty="0" err="1"/>
              <a:t>Interpret</a:t>
            </a:r>
            <a:r>
              <a:rPr lang="es-MX" dirty="0"/>
              <a:t> As </a:t>
            </a:r>
            <a:r>
              <a:rPr lang="es-MX" dirty="0" err="1"/>
              <a:t>Command</a:t>
            </a:r>
            <a:r>
              <a:rPr lang="es-MX" dirty="0"/>
              <a:t>)</a:t>
            </a:r>
          </a:p>
        </p:txBody>
      </p:sp>
      <p:sp>
        <p:nvSpPr>
          <p:cNvPr id="3" name="Marcador de contenido 2">
            <a:extLst>
              <a:ext uri="{FF2B5EF4-FFF2-40B4-BE49-F238E27FC236}">
                <a16:creationId xmlns:a16="http://schemas.microsoft.com/office/drawing/2014/main" id="{F86D9405-9CF5-4E91-B721-47D8F68D2371}"/>
              </a:ext>
            </a:extLst>
          </p:cNvPr>
          <p:cNvSpPr>
            <a:spLocks noGrp="1"/>
          </p:cNvSpPr>
          <p:nvPr>
            <p:ph idx="1"/>
          </p:nvPr>
        </p:nvSpPr>
        <p:spPr/>
        <p:txBody>
          <a:bodyPr/>
          <a:lstStyle/>
          <a:p>
            <a:r>
              <a:rPr lang="es-MX" dirty="0"/>
              <a:t>La comunicación entre cliente y servidor es manejada por comandos internos que no son accesibles a los usuarios.</a:t>
            </a:r>
          </a:p>
          <a:p>
            <a:r>
              <a:rPr lang="es-MX" dirty="0"/>
              <a:t>Todos los comando internos de TELNET consisten en secuencias de 2 o 3 bytes, dependiendo del comando</a:t>
            </a:r>
          </a:p>
          <a:p>
            <a:r>
              <a:rPr lang="es-MX" dirty="0"/>
              <a:t>El carácter IAC es seguido de un código de comando </a:t>
            </a:r>
          </a:p>
          <a:p>
            <a:r>
              <a:rPr lang="es-MX" dirty="0"/>
              <a:t>Si se trata de opciones de negociación el comando tendrá un tercer byte para indicar el código asociado a la opción</a:t>
            </a:r>
          </a:p>
        </p:txBody>
      </p:sp>
    </p:spTree>
    <p:extLst>
      <p:ext uri="{BB962C8B-B14F-4D97-AF65-F5344CB8AC3E}">
        <p14:creationId xmlns:p14="http://schemas.microsoft.com/office/powerpoint/2010/main" val="130785287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5A849ADB-97E1-4D35-BB60-8AA3BC6894D1}"/>
              </a:ext>
            </a:extLst>
          </p:cNvPr>
          <p:cNvSpPr>
            <a:spLocks noGrp="1"/>
          </p:cNvSpPr>
          <p:nvPr>
            <p:ph type="title"/>
          </p:nvPr>
        </p:nvSpPr>
        <p:spPr/>
        <p:txBody>
          <a:bodyPr/>
          <a:lstStyle/>
          <a:p>
            <a:r>
              <a:rPr lang="es-MX" dirty="0"/>
              <a:t>IAC, interpretar como un comando</a:t>
            </a:r>
          </a:p>
        </p:txBody>
      </p:sp>
      <p:sp>
        <p:nvSpPr>
          <p:cNvPr id="2" name="Rectángulo 1">
            <a:extLst>
              <a:ext uri="{FF2B5EF4-FFF2-40B4-BE49-F238E27FC236}">
                <a16:creationId xmlns:a16="http://schemas.microsoft.com/office/drawing/2014/main" id="{20DA15DE-A836-4E1C-9E26-A10F644B85C9}"/>
              </a:ext>
            </a:extLst>
          </p:cNvPr>
          <p:cNvSpPr/>
          <p:nvPr/>
        </p:nvSpPr>
        <p:spPr>
          <a:xfrm>
            <a:off x="2438400" y="3193143"/>
            <a:ext cx="2322286" cy="1190171"/>
          </a:xfrm>
          <a:prstGeom prst="rect">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MX" sz="2400" dirty="0"/>
              <a:t>Interpretar como un comando</a:t>
            </a:r>
          </a:p>
        </p:txBody>
      </p:sp>
      <p:sp>
        <p:nvSpPr>
          <p:cNvPr id="6" name="Rectángulo 5">
            <a:extLst>
              <a:ext uri="{FF2B5EF4-FFF2-40B4-BE49-F238E27FC236}">
                <a16:creationId xmlns:a16="http://schemas.microsoft.com/office/drawing/2014/main" id="{B02B0AE8-5B9F-41D3-A918-05E6DC494FA1}"/>
              </a:ext>
            </a:extLst>
          </p:cNvPr>
          <p:cNvSpPr/>
          <p:nvPr/>
        </p:nvSpPr>
        <p:spPr>
          <a:xfrm>
            <a:off x="4760686" y="3200400"/>
            <a:ext cx="2322286" cy="1190171"/>
          </a:xfrm>
          <a:prstGeom prst="rect">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MX" sz="2400" dirty="0"/>
              <a:t>Código de comando</a:t>
            </a:r>
          </a:p>
        </p:txBody>
      </p:sp>
      <p:sp>
        <p:nvSpPr>
          <p:cNvPr id="7" name="Rectángulo 6">
            <a:extLst>
              <a:ext uri="{FF2B5EF4-FFF2-40B4-BE49-F238E27FC236}">
                <a16:creationId xmlns:a16="http://schemas.microsoft.com/office/drawing/2014/main" id="{9EF84D95-2BB1-4B50-A4A1-94525C1A26BD}"/>
              </a:ext>
            </a:extLst>
          </p:cNvPr>
          <p:cNvSpPr/>
          <p:nvPr/>
        </p:nvSpPr>
        <p:spPr>
          <a:xfrm>
            <a:off x="7082972" y="3200400"/>
            <a:ext cx="2322286" cy="1190171"/>
          </a:xfrm>
          <a:prstGeom prst="rect">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MX" sz="2400" dirty="0"/>
              <a:t>Opción negociada</a:t>
            </a:r>
          </a:p>
        </p:txBody>
      </p:sp>
      <p:sp>
        <p:nvSpPr>
          <p:cNvPr id="3" name="CuadroTexto 2">
            <a:extLst>
              <a:ext uri="{FF2B5EF4-FFF2-40B4-BE49-F238E27FC236}">
                <a16:creationId xmlns:a16="http://schemas.microsoft.com/office/drawing/2014/main" id="{28BEEC0E-9D63-4D37-834F-A3E2B845CD51}"/>
              </a:ext>
            </a:extLst>
          </p:cNvPr>
          <p:cNvSpPr txBox="1"/>
          <p:nvPr/>
        </p:nvSpPr>
        <p:spPr>
          <a:xfrm>
            <a:off x="3213251" y="2688318"/>
            <a:ext cx="772584" cy="369332"/>
          </a:xfrm>
          <a:prstGeom prst="rect">
            <a:avLst/>
          </a:prstGeom>
          <a:noFill/>
        </p:spPr>
        <p:txBody>
          <a:bodyPr wrap="none" rtlCol="0">
            <a:spAutoFit/>
          </a:bodyPr>
          <a:lstStyle/>
          <a:p>
            <a:r>
              <a:rPr lang="es-MX" dirty="0"/>
              <a:t>Byte 1</a:t>
            </a:r>
          </a:p>
        </p:txBody>
      </p:sp>
      <p:sp>
        <p:nvSpPr>
          <p:cNvPr id="8" name="CuadroTexto 7">
            <a:extLst>
              <a:ext uri="{FF2B5EF4-FFF2-40B4-BE49-F238E27FC236}">
                <a16:creationId xmlns:a16="http://schemas.microsoft.com/office/drawing/2014/main" id="{859F24C8-02B7-45C3-A5C0-ADC084752949}"/>
              </a:ext>
            </a:extLst>
          </p:cNvPr>
          <p:cNvSpPr txBox="1"/>
          <p:nvPr/>
        </p:nvSpPr>
        <p:spPr>
          <a:xfrm>
            <a:off x="5491994" y="2688318"/>
            <a:ext cx="772584" cy="369332"/>
          </a:xfrm>
          <a:prstGeom prst="rect">
            <a:avLst/>
          </a:prstGeom>
          <a:noFill/>
        </p:spPr>
        <p:txBody>
          <a:bodyPr wrap="none" rtlCol="0">
            <a:spAutoFit/>
          </a:bodyPr>
          <a:lstStyle/>
          <a:p>
            <a:r>
              <a:rPr lang="es-MX" dirty="0"/>
              <a:t>Byte 2</a:t>
            </a:r>
          </a:p>
        </p:txBody>
      </p:sp>
      <p:sp>
        <p:nvSpPr>
          <p:cNvPr id="9" name="CuadroTexto 8">
            <a:extLst>
              <a:ext uri="{FF2B5EF4-FFF2-40B4-BE49-F238E27FC236}">
                <a16:creationId xmlns:a16="http://schemas.microsoft.com/office/drawing/2014/main" id="{3590BDFE-23A4-48B5-9EF1-DFAC3D496E13}"/>
              </a:ext>
            </a:extLst>
          </p:cNvPr>
          <p:cNvSpPr txBox="1"/>
          <p:nvPr/>
        </p:nvSpPr>
        <p:spPr>
          <a:xfrm>
            <a:off x="7857823" y="2674257"/>
            <a:ext cx="772584" cy="369332"/>
          </a:xfrm>
          <a:prstGeom prst="rect">
            <a:avLst/>
          </a:prstGeom>
          <a:noFill/>
        </p:spPr>
        <p:txBody>
          <a:bodyPr wrap="none" rtlCol="0">
            <a:spAutoFit/>
          </a:bodyPr>
          <a:lstStyle/>
          <a:p>
            <a:r>
              <a:rPr lang="es-MX" dirty="0"/>
              <a:t>Byte 3</a:t>
            </a:r>
          </a:p>
        </p:txBody>
      </p:sp>
      <p:sp>
        <p:nvSpPr>
          <p:cNvPr id="10" name="CuadroTexto 9">
            <a:extLst>
              <a:ext uri="{FF2B5EF4-FFF2-40B4-BE49-F238E27FC236}">
                <a16:creationId xmlns:a16="http://schemas.microsoft.com/office/drawing/2014/main" id="{521F17CC-5CEE-4765-AF5E-2662FD13288A}"/>
              </a:ext>
            </a:extLst>
          </p:cNvPr>
          <p:cNvSpPr txBox="1"/>
          <p:nvPr/>
        </p:nvSpPr>
        <p:spPr>
          <a:xfrm>
            <a:off x="3078439" y="4518807"/>
            <a:ext cx="1042208" cy="369332"/>
          </a:xfrm>
          <a:prstGeom prst="rect">
            <a:avLst/>
          </a:prstGeom>
          <a:noFill/>
        </p:spPr>
        <p:txBody>
          <a:bodyPr wrap="none" rtlCol="0">
            <a:spAutoFit/>
          </a:bodyPr>
          <a:lstStyle/>
          <a:p>
            <a:r>
              <a:rPr lang="es-MX" dirty="0"/>
              <a:t>255 (IAC)</a:t>
            </a:r>
          </a:p>
        </p:txBody>
      </p:sp>
      <p:sp>
        <p:nvSpPr>
          <p:cNvPr id="11" name="CuadroTexto 10">
            <a:extLst>
              <a:ext uri="{FF2B5EF4-FFF2-40B4-BE49-F238E27FC236}">
                <a16:creationId xmlns:a16="http://schemas.microsoft.com/office/drawing/2014/main" id="{07AB5455-3350-4FF5-9569-88D18D1C12D6}"/>
              </a:ext>
            </a:extLst>
          </p:cNvPr>
          <p:cNvSpPr txBox="1"/>
          <p:nvPr/>
        </p:nvSpPr>
        <p:spPr>
          <a:xfrm>
            <a:off x="5357182" y="4491467"/>
            <a:ext cx="1188146" cy="369332"/>
          </a:xfrm>
          <a:prstGeom prst="rect">
            <a:avLst/>
          </a:prstGeom>
          <a:noFill/>
        </p:spPr>
        <p:txBody>
          <a:bodyPr wrap="none" rtlCol="0">
            <a:spAutoFit/>
          </a:bodyPr>
          <a:lstStyle/>
          <a:p>
            <a:r>
              <a:rPr lang="es-MX" dirty="0"/>
              <a:t>251 (WILL)</a:t>
            </a:r>
          </a:p>
        </p:txBody>
      </p:sp>
      <p:sp>
        <p:nvSpPr>
          <p:cNvPr id="12" name="CuadroTexto 11">
            <a:extLst>
              <a:ext uri="{FF2B5EF4-FFF2-40B4-BE49-F238E27FC236}">
                <a16:creationId xmlns:a16="http://schemas.microsoft.com/office/drawing/2014/main" id="{FBE4E752-2CBC-48AB-A931-BCF3187898B3}"/>
              </a:ext>
            </a:extLst>
          </p:cNvPr>
          <p:cNvSpPr txBox="1"/>
          <p:nvPr/>
        </p:nvSpPr>
        <p:spPr>
          <a:xfrm>
            <a:off x="7251700" y="4518807"/>
            <a:ext cx="1850974" cy="646331"/>
          </a:xfrm>
          <a:prstGeom prst="rect">
            <a:avLst/>
          </a:prstGeom>
          <a:noFill/>
        </p:spPr>
        <p:txBody>
          <a:bodyPr wrap="square" rtlCol="0">
            <a:spAutoFit/>
          </a:bodyPr>
          <a:lstStyle/>
          <a:p>
            <a:pPr algn="ctr"/>
            <a:r>
              <a:rPr lang="es-MX" dirty="0"/>
              <a:t>24 </a:t>
            </a:r>
          </a:p>
          <a:p>
            <a:pPr algn="ctr"/>
            <a:r>
              <a:rPr lang="es-MX" dirty="0"/>
              <a:t>(tipo de terminal)</a:t>
            </a:r>
          </a:p>
        </p:txBody>
      </p:sp>
    </p:spTree>
    <p:extLst>
      <p:ext uri="{BB962C8B-B14F-4D97-AF65-F5344CB8AC3E}">
        <p14:creationId xmlns:p14="http://schemas.microsoft.com/office/powerpoint/2010/main" val="36151849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F9D9A3AC-6DAC-4F0F-8E5D-7B6FBE389302}"/>
              </a:ext>
            </a:extLst>
          </p:cNvPr>
          <p:cNvSpPr>
            <a:spLocks noGrp="1"/>
          </p:cNvSpPr>
          <p:nvPr>
            <p:ph type="title"/>
          </p:nvPr>
        </p:nvSpPr>
        <p:spPr/>
        <p:txBody>
          <a:bodyPr/>
          <a:lstStyle/>
          <a:p>
            <a:r>
              <a:rPr lang="es-MX" dirty="0"/>
              <a:t>Ejemplos de tipos de operación </a:t>
            </a:r>
          </a:p>
        </p:txBody>
      </p:sp>
      <p:graphicFrame>
        <p:nvGraphicFramePr>
          <p:cNvPr id="5" name="Marcador de contenido 4">
            <a:extLst>
              <a:ext uri="{FF2B5EF4-FFF2-40B4-BE49-F238E27FC236}">
                <a16:creationId xmlns:a16="http://schemas.microsoft.com/office/drawing/2014/main" id="{E092917E-6AC5-471D-813F-F837EE8275A7}"/>
              </a:ext>
            </a:extLst>
          </p:cNvPr>
          <p:cNvGraphicFramePr>
            <a:graphicFrameLocks noGrp="1"/>
          </p:cNvGraphicFramePr>
          <p:nvPr>
            <p:ph idx="1"/>
            <p:extLst>
              <p:ext uri="{D42A27DB-BD31-4B8C-83A1-F6EECF244321}">
                <p14:modId xmlns:p14="http://schemas.microsoft.com/office/powerpoint/2010/main" val="1620980490"/>
              </p:ext>
            </p:extLst>
          </p:nvPr>
        </p:nvGraphicFramePr>
        <p:xfrm>
          <a:off x="838200" y="1825625"/>
          <a:ext cx="10515600" cy="395732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730993554"/>
                    </a:ext>
                  </a:extLst>
                </a:gridCol>
                <a:gridCol w="3505200">
                  <a:extLst>
                    <a:ext uri="{9D8B030D-6E8A-4147-A177-3AD203B41FA5}">
                      <a16:colId xmlns:a16="http://schemas.microsoft.com/office/drawing/2014/main" val="2744322157"/>
                    </a:ext>
                  </a:extLst>
                </a:gridCol>
                <a:gridCol w="3505200">
                  <a:extLst>
                    <a:ext uri="{9D8B030D-6E8A-4147-A177-3AD203B41FA5}">
                      <a16:colId xmlns:a16="http://schemas.microsoft.com/office/drawing/2014/main" val="642416649"/>
                    </a:ext>
                  </a:extLst>
                </a:gridCol>
              </a:tblGrid>
              <a:tr h="370840">
                <a:tc>
                  <a:txBody>
                    <a:bodyPr/>
                    <a:lstStyle/>
                    <a:p>
                      <a:r>
                        <a:rPr lang="es-MX" dirty="0"/>
                        <a:t>Nombre</a:t>
                      </a:r>
                    </a:p>
                  </a:txBody>
                  <a:tcPr/>
                </a:tc>
                <a:tc>
                  <a:txBody>
                    <a:bodyPr/>
                    <a:lstStyle/>
                    <a:p>
                      <a:r>
                        <a:rPr lang="es-MX" dirty="0"/>
                        <a:t>Código decimal</a:t>
                      </a:r>
                    </a:p>
                  </a:txBody>
                  <a:tcPr/>
                </a:tc>
                <a:tc>
                  <a:txBody>
                    <a:bodyPr/>
                    <a:lstStyle/>
                    <a:p>
                      <a:r>
                        <a:rPr lang="es-MX" dirty="0"/>
                        <a:t>Significado</a:t>
                      </a:r>
                    </a:p>
                  </a:txBody>
                  <a:tcPr/>
                </a:tc>
                <a:extLst>
                  <a:ext uri="{0D108BD9-81ED-4DB2-BD59-A6C34878D82A}">
                    <a16:rowId xmlns:a16="http://schemas.microsoft.com/office/drawing/2014/main" val="667650161"/>
                  </a:ext>
                </a:extLst>
              </a:tr>
              <a:tr h="370840">
                <a:tc>
                  <a:txBody>
                    <a:bodyPr/>
                    <a:lstStyle/>
                    <a:p>
                      <a:r>
                        <a:rPr lang="es-MX" dirty="0"/>
                        <a:t>SE</a:t>
                      </a:r>
                    </a:p>
                  </a:txBody>
                  <a:tcPr/>
                </a:tc>
                <a:tc>
                  <a:txBody>
                    <a:bodyPr/>
                    <a:lstStyle/>
                    <a:p>
                      <a:r>
                        <a:rPr lang="es-MX" dirty="0"/>
                        <a:t>240</a:t>
                      </a:r>
                    </a:p>
                  </a:txBody>
                  <a:tcPr/>
                </a:tc>
                <a:tc>
                  <a:txBody>
                    <a:bodyPr/>
                    <a:lstStyle/>
                    <a:p>
                      <a:r>
                        <a:rPr lang="es-MX" dirty="0"/>
                        <a:t>Fin de la negociación de parámetros</a:t>
                      </a:r>
                    </a:p>
                  </a:txBody>
                  <a:tcPr/>
                </a:tc>
                <a:extLst>
                  <a:ext uri="{0D108BD9-81ED-4DB2-BD59-A6C34878D82A}">
                    <a16:rowId xmlns:a16="http://schemas.microsoft.com/office/drawing/2014/main" val="2805073271"/>
                  </a:ext>
                </a:extLst>
              </a:tr>
              <a:tr h="370840">
                <a:tc>
                  <a:txBody>
                    <a:bodyPr/>
                    <a:lstStyle/>
                    <a:p>
                      <a:r>
                        <a:rPr lang="es-MX" dirty="0"/>
                        <a:t>NOP</a:t>
                      </a:r>
                    </a:p>
                  </a:txBody>
                  <a:tcPr/>
                </a:tc>
                <a:tc>
                  <a:txBody>
                    <a:bodyPr/>
                    <a:lstStyle/>
                    <a:p>
                      <a:r>
                        <a:rPr lang="es-MX" dirty="0"/>
                        <a:t>241</a:t>
                      </a:r>
                    </a:p>
                  </a:txBody>
                  <a:tcPr/>
                </a:tc>
                <a:tc>
                  <a:txBody>
                    <a:bodyPr/>
                    <a:lstStyle/>
                    <a:p>
                      <a:r>
                        <a:rPr lang="es-MX" dirty="0"/>
                        <a:t>Sin operación</a:t>
                      </a:r>
                    </a:p>
                  </a:txBody>
                  <a:tcPr/>
                </a:tc>
                <a:extLst>
                  <a:ext uri="{0D108BD9-81ED-4DB2-BD59-A6C34878D82A}">
                    <a16:rowId xmlns:a16="http://schemas.microsoft.com/office/drawing/2014/main" val="3785245418"/>
                  </a:ext>
                </a:extLst>
              </a:tr>
              <a:tr h="370840">
                <a:tc>
                  <a:txBody>
                    <a:bodyPr/>
                    <a:lstStyle/>
                    <a:p>
                      <a:r>
                        <a:rPr lang="es-MX" dirty="0"/>
                        <a:t>DM</a:t>
                      </a:r>
                    </a:p>
                  </a:txBody>
                  <a:tcPr/>
                </a:tc>
                <a:tc>
                  <a:txBody>
                    <a:bodyPr/>
                    <a:lstStyle/>
                    <a:p>
                      <a:r>
                        <a:rPr lang="es-MX" dirty="0"/>
                        <a:t>242</a:t>
                      </a:r>
                    </a:p>
                  </a:txBody>
                  <a:tcPr/>
                </a:tc>
                <a:tc>
                  <a:txBody>
                    <a:bodyPr/>
                    <a:lstStyle/>
                    <a:p>
                      <a:r>
                        <a:rPr lang="es-MX" dirty="0"/>
                        <a:t>Marca de datos, indica la posición de un evento de sincronía en una cadena de caracteres. Esto suele ir acompañado de una notificación urgente de TCP.</a:t>
                      </a:r>
                    </a:p>
                  </a:txBody>
                  <a:tcPr/>
                </a:tc>
                <a:extLst>
                  <a:ext uri="{0D108BD9-81ED-4DB2-BD59-A6C34878D82A}">
                    <a16:rowId xmlns:a16="http://schemas.microsoft.com/office/drawing/2014/main" val="3639058803"/>
                  </a:ext>
                </a:extLst>
              </a:tr>
              <a:tr h="370840">
                <a:tc>
                  <a:txBody>
                    <a:bodyPr/>
                    <a:lstStyle/>
                    <a:p>
                      <a:r>
                        <a:rPr lang="es-MX" dirty="0"/>
                        <a:t>BRK</a:t>
                      </a:r>
                    </a:p>
                  </a:txBody>
                  <a:tcPr/>
                </a:tc>
                <a:tc>
                  <a:txBody>
                    <a:bodyPr/>
                    <a:lstStyle/>
                    <a:p>
                      <a:r>
                        <a:rPr lang="es-MX" dirty="0"/>
                        <a:t>243</a:t>
                      </a:r>
                    </a:p>
                  </a:txBody>
                  <a:tcPr/>
                </a:tc>
                <a:tc>
                  <a:txBody>
                    <a:bodyPr/>
                    <a:lstStyle/>
                    <a:p>
                      <a:r>
                        <a:rPr lang="es-MX" dirty="0"/>
                        <a:t>Indica que se uso la tecla “break”</a:t>
                      </a:r>
                    </a:p>
                  </a:txBody>
                  <a:tcPr/>
                </a:tc>
                <a:extLst>
                  <a:ext uri="{0D108BD9-81ED-4DB2-BD59-A6C34878D82A}">
                    <a16:rowId xmlns:a16="http://schemas.microsoft.com/office/drawing/2014/main" val="2082486497"/>
                  </a:ext>
                </a:extLst>
              </a:tr>
              <a:tr h="370840">
                <a:tc>
                  <a:txBody>
                    <a:bodyPr/>
                    <a:lstStyle/>
                    <a:p>
                      <a:r>
                        <a:rPr lang="es-MX" dirty="0"/>
                        <a:t>AO</a:t>
                      </a:r>
                    </a:p>
                  </a:txBody>
                  <a:tcPr/>
                </a:tc>
                <a:tc>
                  <a:txBody>
                    <a:bodyPr/>
                    <a:lstStyle/>
                    <a:p>
                      <a:r>
                        <a:rPr lang="es-MX" dirty="0"/>
                        <a:t>245</a:t>
                      </a:r>
                    </a:p>
                  </a:txBody>
                  <a:tcPr/>
                </a:tc>
                <a:tc>
                  <a:txBody>
                    <a:bodyPr/>
                    <a:lstStyle/>
                    <a:p>
                      <a:r>
                        <a:rPr lang="es-MX" dirty="0"/>
                        <a:t>Abortar salida</a:t>
                      </a:r>
                    </a:p>
                  </a:txBody>
                  <a:tcPr/>
                </a:tc>
                <a:extLst>
                  <a:ext uri="{0D108BD9-81ED-4DB2-BD59-A6C34878D82A}">
                    <a16:rowId xmlns:a16="http://schemas.microsoft.com/office/drawing/2014/main" val="3542191435"/>
                  </a:ext>
                </a:extLst>
              </a:tr>
              <a:tr h="370840">
                <a:tc>
                  <a:txBody>
                    <a:bodyPr/>
                    <a:lstStyle/>
                    <a:p>
                      <a:r>
                        <a:rPr lang="es-MX" dirty="0"/>
                        <a:t>IAC</a:t>
                      </a:r>
                    </a:p>
                  </a:txBody>
                  <a:tcPr/>
                </a:tc>
                <a:tc>
                  <a:txBody>
                    <a:bodyPr/>
                    <a:lstStyle/>
                    <a:p>
                      <a:r>
                        <a:rPr lang="es-MX" dirty="0"/>
                        <a:t>255</a:t>
                      </a:r>
                    </a:p>
                  </a:txBody>
                  <a:tcPr/>
                </a:tc>
                <a:tc>
                  <a:txBody>
                    <a:bodyPr/>
                    <a:lstStyle/>
                    <a:p>
                      <a:r>
                        <a:rPr lang="es-MX" dirty="0"/>
                        <a:t>Interpretar como un comando</a:t>
                      </a:r>
                    </a:p>
                  </a:txBody>
                  <a:tcPr/>
                </a:tc>
                <a:extLst>
                  <a:ext uri="{0D108BD9-81ED-4DB2-BD59-A6C34878D82A}">
                    <a16:rowId xmlns:a16="http://schemas.microsoft.com/office/drawing/2014/main" val="2905133438"/>
                  </a:ext>
                </a:extLst>
              </a:tr>
            </a:tbl>
          </a:graphicData>
        </a:graphic>
      </p:graphicFrame>
    </p:spTree>
    <p:extLst>
      <p:ext uri="{BB962C8B-B14F-4D97-AF65-F5344CB8AC3E}">
        <p14:creationId xmlns:p14="http://schemas.microsoft.com/office/powerpoint/2010/main" val="37272301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F9D9A3AC-6DAC-4F0F-8E5D-7B6FBE389302}"/>
              </a:ext>
            </a:extLst>
          </p:cNvPr>
          <p:cNvSpPr>
            <a:spLocks noGrp="1"/>
          </p:cNvSpPr>
          <p:nvPr>
            <p:ph type="title"/>
          </p:nvPr>
        </p:nvSpPr>
        <p:spPr/>
        <p:txBody>
          <a:bodyPr/>
          <a:lstStyle/>
          <a:p>
            <a:r>
              <a:rPr lang="es-MX" dirty="0"/>
              <a:t>Ejemplos de tipos de operación </a:t>
            </a:r>
          </a:p>
        </p:txBody>
      </p:sp>
      <p:graphicFrame>
        <p:nvGraphicFramePr>
          <p:cNvPr id="5" name="Marcador de contenido 4">
            <a:extLst>
              <a:ext uri="{FF2B5EF4-FFF2-40B4-BE49-F238E27FC236}">
                <a16:creationId xmlns:a16="http://schemas.microsoft.com/office/drawing/2014/main" id="{E092917E-6AC5-471D-813F-F837EE8275A7}"/>
              </a:ext>
            </a:extLst>
          </p:cNvPr>
          <p:cNvGraphicFramePr>
            <a:graphicFrameLocks noGrp="1"/>
          </p:cNvGraphicFramePr>
          <p:nvPr>
            <p:ph idx="1"/>
            <p:extLst>
              <p:ext uri="{D42A27DB-BD31-4B8C-83A1-F6EECF244321}">
                <p14:modId xmlns:p14="http://schemas.microsoft.com/office/powerpoint/2010/main" val="2585056958"/>
              </p:ext>
            </p:extLst>
          </p:nvPr>
        </p:nvGraphicFramePr>
        <p:xfrm>
          <a:off x="838200" y="1530204"/>
          <a:ext cx="10515600" cy="485140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730993554"/>
                    </a:ext>
                  </a:extLst>
                </a:gridCol>
                <a:gridCol w="3505200">
                  <a:extLst>
                    <a:ext uri="{9D8B030D-6E8A-4147-A177-3AD203B41FA5}">
                      <a16:colId xmlns:a16="http://schemas.microsoft.com/office/drawing/2014/main" val="2744322157"/>
                    </a:ext>
                  </a:extLst>
                </a:gridCol>
                <a:gridCol w="3505200">
                  <a:extLst>
                    <a:ext uri="{9D8B030D-6E8A-4147-A177-3AD203B41FA5}">
                      <a16:colId xmlns:a16="http://schemas.microsoft.com/office/drawing/2014/main" val="642416649"/>
                    </a:ext>
                  </a:extLst>
                </a:gridCol>
              </a:tblGrid>
              <a:tr h="370840">
                <a:tc>
                  <a:txBody>
                    <a:bodyPr/>
                    <a:lstStyle/>
                    <a:p>
                      <a:r>
                        <a:rPr lang="es-MX" dirty="0"/>
                        <a:t>Nombre</a:t>
                      </a:r>
                    </a:p>
                  </a:txBody>
                  <a:tcPr/>
                </a:tc>
                <a:tc>
                  <a:txBody>
                    <a:bodyPr/>
                    <a:lstStyle/>
                    <a:p>
                      <a:r>
                        <a:rPr lang="es-MX" dirty="0"/>
                        <a:t>Código decimal</a:t>
                      </a:r>
                    </a:p>
                  </a:txBody>
                  <a:tcPr/>
                </a:tc>
                <a:tc>
                  <a:txBody>
                    <a:bodyPr/>
                    <a:lstStyle/>
                    <a:p>
                      <a:r>
                        <a:rPr lang="es-MX" dirty="0"/>
                        <a:t>Significado</a:t>
                      </a:r>
                    </a:p>
                  </a:txBody>
                  <a:tcPr/>
                </a:tc>
                <a:extLst>
                  <a:ext uri="{0D108BD9-81ED-4DB2-BD59-A6C34878D82A}">
                    <a16:rowId xmlns:a16="http://schemas.microsoft.com/office/drawing/2014/main" val="667650161"/>
                  </a:ext>
                </a:extLst>
              </a:tr>
              <a:tr h="523680">
                <a:tc>
                  <a:txBody>
                    <a:bodyPr/>
                    <a:lstStyle/>
                    <a:p>
                      <a:r>
                        <a:rPr lang="es-MX" dirty="0"/>
                        <a:t>WILL</a:t>
                      </a:r>
                    </a:p>
                  </a:txBody>
                  <a:tcPr/>
                </a:tc>
                <a:tc>
                  <a:txBody>
                    <a:bodyPr/>
                    <a:lstStyle/>
                    <a:p>
                      <a:r>
                        <a:rPr lang="es-MX" dirty="0"/>
                        <a:t>251</a:t>
                      </a:r>
                    </a:p>
                  </a:txBody>
                  <a:tcPr/>
                </a:tc>
                <a:tc>
                  <a:txBody>
                    <a:bodyPr/>
                    <a:lstStyle/>
                    <a:p>
                      <a:r>
                        <a:rPr lang="es-ES" dirty="0"/>
                        <a:t>Indica el deseo de comenzar a realizar, o la confirmación de que está realizando la opción indicada</a:t>
                      </a:r>
                      <a:endParaRPr lang="es-MX" dirty="0"/>
                    </a:p>
                  </a:txBody>
                  <a:tcPr/>
                </a:tc>
                <a:extLst>
                  <a:ext uri="{0D108BD9-81ED-4DB2-BD59-A6C34878D82A}">
                    <a16:rowId xmlns:a16="http://schemas.microsoft.com/office/drawing/2014/main" val="2805073271"/>
                  </a:ext>
                </a:extLst>
              </a:tr>
              <a:tr h="370840">
                <a:tc>
                  <a:txBody>
                    <a:bodyPr/>
                    <a:lstStyle/>
                    <a:p>
                      <a:r>
                        <a:rPr lang="es-MX" dirty="0"/>
                        <a:t>WONT</a:t>
                      </a:r>
                    </a:p>
                  </a:txBody>
                  <a:tcPr/>
                </a:tc>
                <a:tc>
                  <a:txBody>
                    <a:bodyPr/>
                    <a:lstStyle/>
                    <a:p>
                      <a:r>
                        <a:rPr lang="es-MX" dirty="0"/>
                        <a:t>252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Indica la negativa a realizar, o continuar realizando, la opción indicada.</a:t>
                      </a:r>
                      <a:endParaRPr lang="es-MX" dirty="0"/>
                    </a:p>
                  </a:txBody>
                  <a:tcPr/>
                </a:tc>
                <a:extLst>
                  <a:ext uri="{0D108BD9-81ED-4DB2-BD59-A6C34878D82A}">
                    <a16:rowId xmlns:a16="http://schemas.microsoft.com/office/drawing/2014/main" val="15498465"/>
                  </a:ext>
                </a:extLst>
              </a:tr>
              <a:tr h="370840">
                <a:tc>
                  <a:txBody>
                    <a:bodyPr/>
                    <a:lstStyle/>
                    <a:p>
                      <a:r>
                        <a:rPr lang="es-MX" dirty="0"/>
                        <a:t>DO</a:t>
                      </a:r>
                    </a:p>
                  </a:txBody>
                  <a:tcPr/>
                </a:tc>
                <a:tc>
                  <a:txBody>
                    <a:bodyPr/>
                    <a:lstStyle/>
                    <a:p>
                      <a:r>
                        <a:rPr lang="es-MX" dirty="0"/>
                        <a:t>253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Indica la solicitud que realiza la otra parte o la confirmación de que espera que la otra parte realice la opción indicada</a:t>
                      </a:r>
                    </a:p>
                  </a:txBody>
                  <a:tcPr/>
                </a:tc>
                <a:extLst>
                  <a:ext uri="{0D108BD9-81ED-4DB2-BD59-A6C34878D82A}">
                    <a16:rowId xmlns:a16="http://schemas.microsoft.com/office/drawing/2014/main" val="3785245418"/>
                  </a:ext>
                </a:extLst>
              </a:tr>
              <a:tr h="370840">
                <a:tc>
                  <a:txBody>
                    <a:bodyPr/>
                    <a:lstStyle/>
                    <a:p>
                      <a:r>
                        <a:rPr lang="es-MX" dirty="0"/>
                        <a:t>DONT</a:t>
                      </a:r>
                    </a:p>
                  </a:txBody>
                  <a:tcPr/>
                </a:tc>
                <a:tc>
                  <a:txBody>
                    <a:bodyPr/>
                    <a:lstStyle/>
                    <a:p>
                      <a:r>
                        <a:rPr lang="es-MX" dirty="0"/>
                        <a:t>254</a:t>
                      </a:r>
                    </a:p>
                  </a:txBody>
                  <a:tcPr/>
                </a:tc>
                <a:tc>
                  <a:txBody>
                    <a:bodyPr/>
                    <a:lstStyle/>
                    <a:p>
                      <a:r>
                        <a:rPr lang="es-ES" dirty="0"/>
                        <a:t>Indica la demanda de la otra parte para que se detenga o la confirmación de que ya no espera que la otra parte realice la opción indicada</a:t>
                      </a:r>
                      <a:endParaRPr lang="es-MX" dirty="0"/>
                    </a:p>
                  </a:txBody>
                  <a:tcPr/>
                </a:tc>
                <a:extLst>
                  <a:ext uri="{0D108BD9-81ED-4DB2-BD59-A6C34878D82A}">
                    <a16:rowId xmlns:a16="http://schemas.microsoft.com/office/drawing/2014/main" val="3639058803"/>
                  </a:ext>
                </a:extLst>
              </a:tr>
            </a:tbl>
          </a:graphicData>
        </a:graphic>
      </p:graphicFrame>
    </p:spTree>
    <p:extLst>
      <p:ext uri="{BB962C8B-B14F-4D97-AF65-F5344CB8AC3E}">
        <p14:creationId xmlns:p14="http://schemas.microsoft.com/office/powerpoint/2010/main" val="366311022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90DB7A-F1BF-48D5-AC66-E9BEC346BB5F}"/>
              </a:ext>
            </a:extLst>
          </p:cNvPr>
          <p:cNvSpPr>
            <a:spLocks noGrp="1"/>
          </p:cNvSpPr>
          <p:nvPr>
            <p:ph type="title"/>
          </p:nvPr>
        </p:nvSpPr>
        <p:spPr/>
        <p:txBody>
          <a:bodyPr/>
          <a:lstStyle/>
          <a:p>
            <a:r>
              <a:rPr lang="es-MX" dirty="0"/>
              <a:t>Opciones </a:t>
            </a:r>
          </a:p>
        </p:txBody>
      </p:sp>
      <p:graphicFrame>
        <p:nvGraphicFramePr>
          <p:cNvPr id="4" name="Marcador de contenido 3">
            <a:extLst>
              <a:ext uri="{FF2B5EF4-FFF2-40B4-BE49-F238E27FC236}">
                <a16:creationId xmlns:a16="http://schemas.microsoft.com/office/drawing/2014/main" id="{F0BB4AB3-2AAD-4854-92E2-E21C71AAA2DE}"/>
              </a:ext>
            </a:extLst>
          </p:cNvPr>
          <p:cNvGraphicFramePr>
            <a:graphicFrameLocks noGrp="1"/>
          </p:cNvGraphicFramePr>
          <p:nvPr>
            <p:ph idx="1"/>
            <p:extLst>
              <p:ext uri="{D42A27DB-BD31-4B8C-83A1-F6EECF244321}">
                <p14:modId xmlns:p14="http://schemas.microsoft.com/office/powerpoint/2010/main" val="1682051136"/>
              </p:ext>
            </p:extLst>
          </p:nvPr>
        </p:nvGraphicFramePr>
        <p:xfrm>
          <a:off x="3708009" y="1690688"/>
          <a:ext cx="5257800" cy="407924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3191128433"/>
                    </a:ext>
                  </a:extLst>
                </a:gridCol>
                <a:gridCol w="2628900">
                  <a:extLst>
                    <a:ext uri="{9D8B030D-6E8A-4147-A177-3AD203B41FA5}">
                      <a16:colId xmlns:a16="http://schemas.microsoft.com/office/drawing/2014/main" val="2163620381"/>
                    </a:ext>
                  </a:extLst>
                </a:gridCol>
              </a:tblGrid>
              <a:tr h="370840">
                <a:tc>
                  <a:txBody>
                    <a:bodyPr/>
                    <a:lstStyle/>
                    <a:p>
                      <a:r>
                        <a:rPr lang="es-MX" dirty="0"/>
                        <a:t>Código decimal</a:t>
                      </a:r>
                    </a:p>
                  </a:txBody>
                  <a:tcPr/>
                </a:tc>
                <a:tc>
                  <a:txBody>
                    <a:bodyPr/>
                    <a:lstStyle/>
                    <a:p>
                      <a:r>
                        <a:rPr lang="es-MX" dirty="0"/>
                        <a:t>Nombre</a:t>
                      </a:r>
                    </a:p>
                  </a:txBody>
                  <a:tcPr/>
                </a:tc>
                <a:extLst>
                  <a:ext uri="{0D108BD9-81ED-4DB2-BD59-A6C34878D82A}">
                    <a16:rowId xmlns:a16="http://schemas.microsoft.com/office/drawing/2014/main" val="4118182923"/>
                  </a:ext>
                </a:extLst>
              </a:tr>
              <a:tr h="370840">
                <a:tc>
                  <a:txBody>
                    <a:bodyPr/>
                    <a:lstStyle/>
                    <a:p>
                      <a:r>
                        <a:rPr lang="es-MX" dirty="0"/>
                        <a:t>1</a:t>
                      </a:r>
                    </a:p>
                  </a:txBody>
                  <a:tcPr/>
                </a:tc>
                <a:tc>
                  <a:txBody>
                    <a:bodyPr/>
                    <a:lstStyle/>
                    <a:p>
                      <a:r>
                        <a:rPr lang="es-MX" dirty="0"/>
                        <a:t>Eco</a:t>
                      </a:r>
                    </a:p>
                  </a:txBody>
                  <a:tcPr/>
                </a:tc>
                <a:extLst>
                  <a:ext uri="{0D108BD9-81ED-4DB2-BD59-A6C34878D82A}">
                    <a16:rowId xmlns:a16="http://schemas.microsoft.com/office/drawing/2014/main" val="536795076"/>
                  </a:ext>
                </a:extLst>
              </a:tr>
              <a:tr h="370840">
                <a:tc>
                  <a:txBody>
                    <a:bodyPr/>
                    <a:lstStyle/>
                    <a:p>
                      <a:r>
                        <a:rPr lang="es-MX" dirty="0"/>
                        <a:t>2</a:t>
                      </a:r>
                    </a:p>
                  </a:txBody>
                  <a:tcPr/>
                </a:tc>
                <a:tc>
                  <a:txBody>
                    <a:bodyPr/>
                    <a:lstStyle/>
                    <a:p>
                      <a:r>
                        <a:rPr lang="es-MX" dirty="0"/>
                        <a:t>Suprimir continuar</a:t>
                      </a:r>
                    </a:p>
                  </a:txBody>
                  <a:tcPr/>
                </a:tc>
                <a:extLst>
                  <a:ext uri="{0D108BD9-81ED-4DB2-BD59-A6C34878D82A}">
                    <a16:rowId xmlns:a16="http://schemas.microsoft.com/office/drawing/2014/main" val="2602931440"/>
                  </a:ext>
                </a:extLst>
              </a:tr>
              <a:tr h="370840">
                <a:tc>
                  <a:txBody>
                    <a:bodyPr/>
                    <a:lstStyle/>
                    <a:p>
                      <a:r>
                        <a:rPr lang="es-MX" dirty="0"/>
                        <a:t>5</a:t>
                      </a:r>
                    </a:p>
                  </a:txBody>
                  <a:tcPr/>
                </a:tc>
                <a:tc>
                  <a:txBody>
                    <a:bodyPr/>
                    <a:lstStyle/>
                    <a:p>
                      <a:r>
                        <a:rPr lang="es-MX" dirty="0"/>
                        <a:t>Estado</a:t>
                      </a:r>
                    </a:p>
                  </a:txBody>
                  <a:tcPr/>
                </a:tc>
                <a:extLst>
                  <a:ext uri="{0D108BD9-81ED-4DB2-BD59-A6C34878D82A}">
                    <a16:rowId xmlns:a16="http://schemas.microsoft.com/office/drawing/2014/main" val="2598643721"/>
                  </a:ext>
                </a:extLst>
              </a:tr>
              <a:tr h="370840">
                <a:tc>
                  <a:txBody>
                    <a:bodyPr/>
                    <a:lstStyle/>
                    <a:p>
                      <a:r>
                        <a:rPr lang="es-MX" dirty="0"/>
                        <a:t>6</a:t>
                      </a:r>
                    </a:p>
                  </a:txBody>
                  <a:tcPr/>
                </a:tc>
                <a:tc>
                  <a:txBody>
                    <a:bodyPr/>
                    <a:lstStyle/>
                    <a:p>
                      <a:r>
                        <a:rPr lang="es-MX" dirty="0"/>
                        <a:t>Marca de tiempo</a:t>
                      </a:r>
                    </a:p>
                  </a:txBody>
                  <a:tcPr/>
                </a:tc>
                <a:extLst>
                  <a:ext uri="{0D108BD9-81ED-4DB2-BD59-A6C34878D82A}">
                    <a16:rowId xmlns:a16="http://schemas.microsoft.com/office/drawing/2014/main" val="2678604978"/>
                  </a:ext>
                </a:extLst>
              </a:tr>
              <a:tr h="370840">
                <a:tc>
                  <a:txBody>
                    <a:bodyPr/>
                    <a:lstStyle/>
                    <a:p>
                      <a:r>
                        <a:rPr lang="es-MX" dirty="0"/>
                        <a:t>24</a:t>
                      </a:r>
                    </a:p>
                  </a:txBody>
                  <a:tcPr/>
                </a:tc>
                <a:tc>
                  <a:txBody>
                    <a:bodyPr/>
                    <a:lstStyle/>
                    <a:p>
                      <a:r>
                        <a:rPr lang="es-MX" dirty="0"/>
                        <a:t>Tipo de terminal</a:t>
                      </a:r>
                    </a:p>
                  </a:txBody>
                  <a:tcPr/>
                </a:tc>
                <a:extLst>
                  <a:ext uri="{0D108BD9-81ED-4DB2-BD59-A6C34878D82A}">
                    <a16:rowId xmlns:a16="http://schemas.microsoft.com/office/drawing/2014/main" val="3033243148"/>
                  </a:ext>
                </a:extLst>
              </a:tr>
              <a:tr h="370840">
                <a:tc>
                  <a:txBody>
                    <a:bodyPr/>
                    <a:lstStyle/>
                    <a:p>
                      <a:r>
                        <a:rPr lang="es-MX" dirty="0"/>
                        <a:t>31</a:t>
                      </a:r>
                    </a:p>
                  </a:txBody>
                  <a:tcPr/>
                </a:tc>
                <a:tc>
                  <a:txBody>
                    <a:bodyPr/>
                    <a:lstStyle/>
                    <a:p>
                      <a:r>
                        <a:rPr lang="es-MX" dirty="0"/>
                        <a:t>Tamaño de ventana</a:t>
                      </a:r>
                    </a:p>
                  </a:txBody>
                  <a:tcPr/>
                </a:tc>
                <a:extLst>
                  <a:ext uri="{0D108BD9-81ED-4DB2-BD59-A6C34878D82A}">
                    <a16:rowId xmlns:a16="http://schemas.microsoft.com/office/drawing/2014/main" val="3000584662"/>
                  </a:ext>
                </a:extLst>
              </a:tr>
              <a:tr h="370840">
                <a:tc>
                  <a:txBody>
                    <a:bodyPr/>
                    <a:lstStyle/>
                    <a:p>
                      <a:r>
                        <a:rPr lang="es-MX" dirty="0"/>
                        <a:t>32</a:t>
                      </a:r>
                    </a:p>
                  </a:txBody>
                  <a:tcPr/>
                </a:tc>
                <a:tc>
                  <a:txBody>
                    <a:bodyPr/>
                    <a:lstStyle/>
                    <a:p>
                      <a:r>
                        <a:rPr lang="es-MX" dirty="0"/>
                        <a:t>Velocidad de terminal</a:t>
                      </a:r>
                    </a:p>
                  </a:txBody>
                  <a:tcPr/>
                </a:tc>
                <a:extLst>
                  <a:ext uri="{0D108BD9-81ED-4DB2-BD59-A6C34878D82A}">
                    <a16:rowId xmlns:a16="http://schemas.microsoft.com/office/drawing/2014/main" val="1455793624"/>
                  </a:ext>
                </a:extLst>
              </a:tr>
              <a:tr h="370840">
                <a:tc>
                  <a:txBody>
                    <a:bodyPr/>
                    <a:lstStyle/>
                    <a:p>
                      <a:r>
                        <a:rPr lang="es-MX" dirty="0"/>
                        <a:t>33</a:t>
                      </a:r>
                    </a:p>
                  </a:txBody>
                  <a:tcPr/>
                </a:tc>
                <a:tc>
                  <a:txBody>
                    <a:bodyPr/>
                    <a:lstStyle/>
                    <a:p>
                      <a:r>
                        <a:rPr lang="es-MX" dirty="0"/>
                        <a:t>Control de flujo remoto</a:t>
                      </a:r>
                    </a:p>
                  </a:txBody>
                  <a:tcPr/>
                </a:tc>
                <a:extLst>
                  <a:ext uri="{0D108BD9-81ED-4DB2-BD59-A6C34878D82A}">
                    <a16:rowId xmlns:a16="http://schemas.microsoft.com/office/drawing/2014/main" val="3105891626"/>
                  </a:ext>
                </a:extLst>
              </a:tr>
              <a:tr h="370840">
                <a:tc>
                  <a:txBody>
                    <a:bodyPr/>
                    <a:lstStyle/>
                    <a:p>
                      <a:r>
                        <a:rPr lang="es-MX" dirty="0"/>
                        <a:t>34</a:t>
                      </a:r>
                    </a:p>
                  </a:txBody>
                  <a:tcPr/>
                </a:tc>
                <a:tc>
                  <a:txBody>
                    <a:bodyPr/>
                    <a:lstStyle/>
                    <a:p>
                      <a:r>
                        <a:rPr lang="es-MX" dirty="0"/>
                        <a:t>Modo de línea</a:t>
                      </a:r>
                    </a:p>
                  </a:txBody>
                  <a:tcPr/>
                </a:tc>
                <a:extLst>
                  <a:ext uri="{0D108BD9-81ED-4DB2-BD59-A6C34878D82A}">
                    <a16:rowId xmlns:a16="http://schemas.microsoft.com/office/drawing/2014/main" val="975898739"/>
                  </a:ext>
                </a:extLst>
              </a:tr>
              <a:tr h="370840">
                <a:tc>
                  <a:txBody>
                    <a:bodyPr/>
                    <a:lstStyle/>
                    <a:p>
                      <a:r>
                        <a:rPr lang="es-MX" dirty="0"/>
                        <a:t>36</a:t>
                      </a:r>
                    </a:p>
                  </a:txBody>
                  <a:tcPr/>
                </a:tc>
                <a:tc>
                  <a:txBody>
                    <a:bodyPr/>
                    <a:lstStyle/>
                    <a:p>
                      <a:r>
                        <a:rPr lang="es-MX" dirty="0"/>
                        <a:t>Variables de ambiente</a:t>
                      </a:r>
                    </a:p>
                  </a:txBody>
                  <a:tcPr/>
                </a:tc>
                <a:extLst>
                  <a:ext uri="{0D108BD9-81ED-4DB2-BD59-A6C34878D82A}">
                    <a16:rowId xmlns:a16="http://schemas.microsoft.com/office/drawing/2014/main" val="2035442688"/>
                  </a:ext>
                </a:extLst>
              </a:tr>
            </a:tbl>
          </a:graphicData>
        </a:graphic>
      </p:graphicFrame>
    </p:spTree>
    <p:extLst>
      <p:ext uri="{BB962C8B-B14F-4D97-AF65-F5344CB8AC3E}">
        <p14:creationId xmlns:p14="http://schemas.microsoft.com/office/powerpoint/2010/main" val="269291818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BF09CB-F8A2-4EBE-B4FB-9C692D99853E}"/>
              </a:ext>
            </a:extLst>
          </p:cNvPr>
          <p:cNvSpPr>
            <a:spLocks noGrp="1"/>
          </p:cNvSpPr>
          <p:nvPr>
            <p:ph type="title"/>
          </p:nvPr>
        </p:nvSpPr>
        <p:spPr/>
        <p:txBody>
          <a:bodyPr/>
          <a:lstStyle/>
          <a:p>
            <a:r>
              <a:rPr lang="es-MX" dirty="0"/>
              <a:t>Ejemplo</a:t>
            </a:r>
          </a:p>
        </p:txBody>
      </p:sp>
      <p:sp>
        <p:nvSpPr>
          <p:cNvPr id="3" name="Marcador de contenido 2">
            <a:extLst>
              <a:ext uri="{FF2B5EF4-FFF2-40B4-BE49-F238E27FC236}">
                <a16:creationId xmlns:a16="http://schemas.microsoft.com/office/drawing/2014/main" id="{EDB4C254-C075-400B-A013-47EAAE480F30}"/>
              </a:ext>
            </a:extLst>
          </p:cNvPr>
          <p:cNvSpPr>
            <a:spLocks noGrp="1"/>
          </p:cNvSpPr>
          <p:nvPr>
            <p:ph idx="1"/>
          </p:nvPr>
        </p:nvSpPr>
        <p:spPr/>
        <p:txBody>
          <a:bodyPr/>
          <a:lstStyle/>
          <a:p>
            <a:r>
              <a:rPr lang="es-MX" dirty="0"/>
              <a:t>Si el emisor desea que el otro extremo suprima la autorización, enviaría la siguiente secuencia de bytes:</a:t>
            </a:r>
          </a:p>
          <a:p>
            <a:pPr marL="0" indent="0" algn="ctr">
              <a:buNone/>
            </a:pPr>
            <a:r>
              <a:rPr lang="es-MX" dirty="0"/>
              <a:t>255 (IAC), 251 (WILL), 3</a:t>
            </a:r>
          </a:p>
          <a:p>
            <a:r>
              <a:rPr lang="es-MX" dirty="0"/>
              <a:t>Para algunas de las opciones, los valores deben ser comunicados una vez que se haya acordado el soporte de la opción. Esto se hace usando la negociación de sub-opciones. Los valores se comunican a través de un intercambio de comandos de consulta y con el siguiente formato</a:t>
            </a:r>
          </a:p>
          <a:p>
            <a:pPr marL="0" indent="0" algn="ctr">
              <a:buNone/>
            </a:pPr>
            <a:r>
              <a:rPr lang="es-MX" dirty="0"/>
              <a:t>IAC, SB, &lt;numero de opción&gt;, 1, IAC, SE</a:t>
            </a:r>
          </a:p>
        </p:txBody>
      </p:sp>
    </p:spTree>
    <p:extLst>
      <p:ext uri="{BB962C8B-B14F-4D97-AF65-F5344CB8AC3E}">
        <p14:creationId xmlns:p14="http://schemas.microsoft.com/office/powerpoint/2010/main" val="97818996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2FF360-1F4B-47B9-8B3E-B4F3B5368B13}"/>
              </a:ext>
            </a:extLst>
          </p:cNvPr>
          <p:cNvSpPr>
            <a:spLocks noGrp="1"/>
          </p:cNvSpPr>
          <p:nvPr>
            <p:ph type="title"/>
          </p:nvPr>
        </p:nvSpPr>
        <p:spPr>
          <a:xfrm>
            <a:off x="838200" y="365126"/>
            <a:ext cx="10515600" cy="760290"/>
          </a:xfrm>
        </p:spPr>
        <p:txBody>
          <a:bodyPr>
            <a:normAutofit/>
          </a:bodyPr>
          <a:lstStyle/>
          <a:p>
            <a:r>
              <a:rPr lang="es-MX" sz="4000" dirty="0"/>
              <a:t>Si el cliente deseara identificar el tipo de terminal</a:t>
            </a:r>
          </a:p>
        </p:txBody>
      </p:sp>
      <p:sp>
        <p:nvSpPr>
          <p:cNvPr id="3" name="Marcador de contenido 2">
            <a:extLst>
              <a:ext uri="{FF2B5EF4-FFF2-40B4-BE49-F238E27FC236}">
                <a16:creationId xmlns:a16="http://schemas.microsoft.com/office/drawing/2014/main" id="{2971F460-31B3-46AB-9141-D9F275E3A23B}"/>
              </a:ext>
            </a:extLst>
          </p:cNvPr>
          <p:cNvSpPr>
            <a:spLocks noGrp="1"/>
          </p:cNvSpPr>
          <p:nvPr>
            <p:ph sz="half" idx="1"/>
          </p:nvPr>
        </p:nvSpPr>
        <p:spPr>
          <a:xfrm>
            <a:off x="838200" y="1319188"/>
            <a:ext cx="10064262" cy="1590895"/>
          </a:xfrm>
        </p:spPr>
        <p:txBody>
          <a:bodyPr>
            <a:normAutofit fontScale="85000" lnSpcReduction="20000"/>
          </a:bodyPr>
          <a:lstStyle/>
          <a:p>
            <a:pPr marL="0" indent="0">
              <a:buNone/>
            </a:pPr>
            <a:r>
              <a:rPr lang="es-MX" dirty="0"/>
              <a:t>Cliente : 	255 (IAC), 251 (WILL), 24</a:t>
            </a:r>
          </a:p>
          <a:p>
            <a:pPr marL="0" indent="0">
              <a:buNone/>
            </a:pPr>
            <a:r>
              <a:rPr lang="es-MX" dirty="0"/>
              <a:t>Servidor: 	255 (IAC), 253 (DO), 24</a:t>
            </a:r>
          </a:p>
          <a:p>
            <a:pPr marL="0" indent="0">
              <a:buNone/>
            </a:pPr>
            <a:r>
              <a:rPr lang="es-MX" dirty="0"/>
              <a:t>Servidor:	255 (IAC), 250 (SB), 24, 1, 255 (IAC), 240 (SE)</a:t>
            </a:r>
          </a:p>
          <a:p>
            <a:pPr marL="0" indent="0">
              <a:buNone/>
            </a:pPr>
            <a:r>
              <a:rPr lang="es-MX" dirty="0"/>
              <a:t>Cliente:	255 (IAC), 250 (SB), 24, 0, ‘V’, ‘T’, ‘2’, ‘2’, ‘0’, 255 (IAC), 240 (SE)</a:t>
            </a:r>
          </a:p>
        </p:txBody>
      </p:sp>
      <p:sp>
        <p:nvSpPr>
          <p:cNvPr id="5" name="Marcador de contenido 4">
            <a:extLst>
              <a:ext uri="{FF2B5EF4-FFF2-40B4-BE49-F238E27FC236}">
                <a16:creationId xmlns:a16="http://schemas.microsoft.com/office/drawing/2014/main" id="{101CA2BB-D2F0-4F2B-A2C7-1F5F306BA484}"/>
              </a:ext>
            </a:extLst>
          </p:cNvPr>
          <p:cNvSpPr>
            <a:spLocks noGrp="1"/>
          </p:cNvSpPr>
          <p:nvPr>
            <p:ph sz="half" idx="2"/>
          </p:nvPr>
        </p:nvSpPr>
        <p:spPr>
          <a:xfrm>
            <a:off x="838200" y="3277772"/>
            <a:ext cx="10515600" cy="2899190"/>
          </a:xfrm>
        </p:spPr>
        <p:txBody>
          <a:bodyPr>
            <a:normAutofit fontScale="85000" lnSpcReduction="20000"/>
          </a:bodyPr>
          <a:lstStyle/>
          <a:p>
            <a:r>
              <a:rPr lang="es-MX" dirty="0"/>
              <a:t>La primera central establece que se manejará el tipo de terminal (opción número 24), luego el servidor pregunta al cliente qué valor desea asociar con el tipo de terminal</a:t>
            </a:r>
          </a:p>
          <a:p>
            <a:r>
              <a:rPr lang="es-MX" dirty="0"/>
              <a:t>La secuencia SB, 24,1 implica la negociación de sub-opciones para la opción tipo 24, valor requerido 1.</a:t>
            </a:r>
          </a:p>
          <a:p>
            <a:r>
              <a:rPr lang="es-MX" dirty="0"/>
              <a:t>La secuencia IAC, SE indica el final de esta solicitud</a:t>
            </a:r>
          </a:p>
          <a:p>
            <a:r>
              <a:rPr lang="es-MX" dirty="0"/>
              <a:t>La respuesta IAC, SB, 24,0, 'V' ... implica negociación de sub-opciones para la opción tipo 24, valor suministrado (0), la secuencia IAC, SE indica el final de la respuesta (y el valor suministrado).</a:t>
            </a:r>
          </a:p>
          <a:p>
            <a:endParaRPr lang="es-MX" dirty="0"/>
          </a:p>
        </p:txBody>
      </p:sp>
    </p:spTree>
    <p:extLst>
      <p:ext uri="{BB962C8B-B14F-4D97-AF65-F5344CB8AC3E}">
        <p14:creationId xmlns:p14="http://schemas.microsoft.com/office/powerpoint/2010/main" val="24803517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8449FE-974E-41E1-8E09-AEC450071F30}"/>
              </a:ext>
            </a:extLst>
          </p:cNvPr>
          <p:cNvSpPr>
            <a:spLocks noGrp="1"/>
          </p:cNvSpPr>
          <p:nvPr>
            <p:ph type="title"/>
          </p:nvPr>
        </p:nvSpPr>
        <p:spPr/>
        <p:txBody>
          <a:bodyPr/>
          <a:lstStyle/>
          <a:p>
            <a:endParaRPr lang="es-MX" dirty="0"/>
          </a:p>
        </p:txBody>
      </p:sp>
      <p:sp>
        <p:nvSpPr>
          <p:cNvPr id="3" name="Marcador de texto 2">
            <a:extLst>
              <a:ext uri="{FF2B5EF4-FFF2-40B4-BE49-F238E27FC236}">
                <a16:creationId xmlns:a16="http://schemas.microsoft.com/office/drawing/2014/main" id="{F5C3C4F9-9B7A-40E3-A059-7CD2D16C4E77}"/>
              </a:ext>
            </a:extLst>
          </p:cNvPr>
          <p:cNvSpPr>
            <a:spLocks noGrp="1"/>
          </p:cNvSpPr>
          <p:nvPr>
            <p:ph type="body" idx="1"/>
          </p:nvPr>
        </p:nvSpPr>
        <p:spPr/>
        <p:txBody>
          <a:bodyPr/>
          <a:lstStyle/>
          <a:p>
            <a:r>
              <a:rPr lang="es-MX" dirty="0"/>
              <a:t>3.2.3 </a:t>
            </a:r>
            <a:r>
              <a:rPr lang="es-MX" dirty="0" err="1"/>
              <a:t>Protocoloo</a:t>
            </a:r>
            <a:r>
              <a:rPr lang="es-MX" dirty="0"/>
              <a:t> HTTP</a:t>
            </a:r>
          </a:p>
        </p:txBody>
      </p:sp>
    </p:spTree>
    <p:extLst>
      <p:ext uri="{BB962C8B-B14F-4D97-AF65-F5344CB8AC3E}">
        <p14:creationId xmlns:p14="http://schemas.microsoft.com/office/powerpoint/2010/main" val="33290473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9C7236-F235-4C9A-8100-F9D52D681B7C}"/>
              </a:ext>
            </a:extLst>
          </p:cNvPr>
          <p:cNvSpPr>
            <a:spLocks noGrp="1"/>
          </p:cNvSpPr>
          <p:nvPr>
            <p:ph type="title"/>
          </p:nvPr>
        </p:nvSpPr>
        <p:spPr/>
        <p:txBody>
          <a:bodyPr/>
          <a:lstStyle/>
          <a:p>
            <a:endParaRPr lang="es-MX" dirty="0"/>
          </a:p>
        </p:txBody>
      </p:sp>
      <p:sp>
        <p:nvSpPr>
          <p:cNvPr id="3" name="Marcador de texto 2">
            <a:extLst>
              <a:ext uri="{FF2B5EF4-FFF2-40B4-BE49-F238E27FC236}">
                <a16:creationId xmlns:a16="http://schemas.microsoft.com/office/drawing/2014/main" id="{EEE2D3AA-82ED-49BE-8E0E-FF39A91EB95F}"/>
              </a:ext>
            </a:extLst>
          </p:cNvPr>
          <p:cNvSpPr>
            <a:spLocks noGrp="1"/>
          </p:cNvSpPr>
          <p:nvPr>
            <p:ph type="body" idx="1"/>
          </p:nvPr>
        </p:nvSpPr>
        <p:spPr/>
        <p:txBody>
          <a:bodyPr/>
          <a:lstStyle/>
          <a:p>
            <a:r>
              <a:rPr lang="es-MX" dirty="0"/>
              <a:t>3.1.2 Protocolo DNS</a:t>
            </a:r>
          </a:p>
        </p:txBody>
      </p:sp>
    </p:spTree>
    <p:extLst>
      <p:ext uri="{BB962C8B-B14F-4D97-AF65-F5344CB8AC3E}">
        <p14:creationId xmlns:p14="http://schemas.microsoft.com/office/powerpoint/2010/main" val="344660935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F9AC4AE-4174-4F92-853A-77F92A3A7717}"/>
              </a:ext>
            </a:extLst>
          </p:cNvPr>
          <p:cNvSpPr>
            <a:spLocks noGrp="1"/>
          </p:cNvSpPr>
          <p:nvPr>
            <p:ph type="title"/>
          </p:nvPr>
        </p:nvSpPr>
        <p:spPr/>
        <p:txBody>
          <a:bodyPr/>
          <a:lstStyle/>
          <a:p>
            <a:r>
              <a:rPr lang="es-MX" dirty="0"/>
              <a:t>Historia de HTTP</a:t>
            </a:r>
          </a:p>
        </p:txBody>
      </p:sp>
      <p:sp>
        <p:nvSpPr>
          <p:cNvPr id="5" name="Marcador de contenido 4">
            <a:extLst>
              <a:ext uri="{FF2B5EF4-FFF2-40B4-BE49-F238E27FC236}">
                <a16:creationId xmlns:a16="http://schemas.microsoft.com/office/drawing/2014/main" id="{3CC0128D-E00A-419D-885E-56522886F7BC}"/>
              </a:ext>
            </a:extLst>
          </p:cNvPr>
          <p:cNvSpPr>
            <a:spLocks noGrp="1"/>
          </p:cNvSpPr>
          <p:nvPr>
            <p:ph idx="1"/>
          </p:nvPr>
        </p:nvSpPr>
        <p:spPr/>
        <p:txBody>
          <a:bodyPr/>
          <a:lstStyle/>
          <a:p>
            <a:r>
              <a:rPr lang="es-MX" dirty="0"/>
              <a:t>Netscape crea en 1992 HTTPS para su navegador</a:t>
            </a:r>
          </a:p>
          <a:p>
            <a:r>
              <a:rPr lang="es-MX" dirty="0"/>
              <a:t>Fue adoptado como un estándar web en el 2000 con la publicación de RFC 2818</a:t>
            </a:r>
          </a:p>
          <a:p>
            <a:r>
              <a:rPr lang="es-MX" dirty="0"/>
              <a:t>HTTPS usaba SSL pero con el surgimiento de TLS se volvió obsoleto</a:t>
            </a:r>
          </a:p>
          <a:p>
            <a:r>
              <a:rPr lang="es-MX" dirty="0"/>
              <a:t>HTTP es una versión que no maneja esa seguridad volviéndolo blanco de ataques como </a:t>
            </a:r>
            <a:r>
              <a:rPr lang="es-MX" dirty="0" err="1"/>
              <a:t>man</a:t>
            </a:r>
            <a:r>
              <a:rPr lang="es-MX" dirty="0"/>
              <a:t> in </a:t>
            </a:r>
            <a:r>
              <a:rPr lang="es-MX" dirty="0" err="1"/>
              <a:t>the</a:t>
            </a:r>
            <a:r>
              <a:rPr lang="es-MX" dirty="0"/>
              <a:t> </a:t>
            </a:r>
            <a:r>
              <a:rPr lang="es-MX" dirty="0" err="1"/>
              <a:t>middle</a:t>
            </a:r>
            <a:r>
              <a:rPr lang="es-MX" dirty="0"/>
              <a:t> y </a:t>
            </a:r>
            <a:r>
              <a:rPr lang="es-MX" dirty="0" err="1"/>
              <a:t>eavesdropping</a:t>
            </a:r>
            <a:endParaRPr lang="es-MX" dirty="0"/>
          </a:p>
        </p:txBody>
      </p:sp>
    </p:spTree>
    <p:extLst>
      <p:ext uri="{BB962C8B-B14F-4D97-AF65-F5344CB8AC3E}">
        <p14:creationId xmlns:p14="http://schemas.microsoft.com/office/powerpoint/2010/main" val="269859985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633BA2-3060-4952-9558-95C4E1C6A718}"/>
              </a:ext>
            </a:extLst>
          </p:cNvPr>
          <p:cNvSpPr>
            <a:spLocks noGrp="1"/>
          </p:cNvSpPr>
          <p:nvPr>
            <p:ph type="title"/>
          </p:nvPr>
        </p:nvSpPr>
        <p:spPr/>
        <p:txBody>
          <a:bodyPr/>
          <a:lstStyle/>
          <a:p>
            <a:r>
              <a:rPr lang="es-MX" dirty="0"/>
              <a:t>HTTP, </a:t>
            </a:r>
            <a:r>
              <a:rPr lang="es-MX" dirty="0" err="1"/>
              <a:t>HyperText</a:t>
            </a:r>
            <a:r>
              <a:rPr lang="es-MX" dirty="0"/>
              <a:t> Transfer </a:t>
            </a:r>
            <a:r>
              <a:rPr lang="es-MX" dirty="0" err="1"/>
              <a:t>Protocol</a:t>
            </a:r>
            <a:endParaRPr lang="es-MX" dirty="0"/>
          </a:p>
        </p:txBody>
      </p:sp>
      <p:sp>
        <p:nvSpPr>
          <p:cNvPr id="3" name="Marcador de contenido 2">
            <a:extLst>
              <a:ext uri="{FF2B5EF4-FFF2-40B4-BE49-F238E27FC236}">
                <a16:creationId xmlns:a16="http://schemas.microsoft.com/office/drawing/2014/main" id="{6E79CC33-0055-4299-8176-45710F91E4AA}"/>
              </a:ext>
            </a:extLst>
          </p:cNvPr>
          <p:cNvSpPr>
            <a:spLocks noGrp="1"/>
          </p:cNvSpPr>
          <p:nvPr>
            <p:ph idx="1"/>
          </p:nvPr>
        </p:nvSpPr>
        <p:spPr/>
        <p:txBody>
          <a:bodyPr/>
          <a:lstStyle/>
          <a:p>
            <a:r>
              <a:rPr lang="es-MX" dirty="0"/>
              <a:t>HTTP usa el protocolo TCP en el puerto 80 por defecto.</a:t>
            </a:r>
          </a:p>
          <a:p>
            <a:r>
              <a:rPr lang="es-MX" dirty="0"/>
              <a:t>Una vez establecida la conexión es TCP quien se encarga de garantizar el intercambio de datos libre de errores.</a:t>
            </a:r>
          </a:p>
          <a:p>
            <a:r>
              <a:rPr lang="es-MX" dirty="0"/>
              <a:t>Se basa en sencillas operaciones de solicitud – respuesta.</a:t>
            </a:r>
          </a:p>
          <a:p>
            <a:pPr lvl="1"/>
            <a:r>
              <a:rPr lang="es-MX" dirty="0"/>
              <a:t>Un cliente establece una conexión y envía un mensaje con los datos de la solicitud</a:t>
            </a:r>
          </a:p>
          <a:p>
            <a:pPr lvl="1"/>
            <a:r>
              <a:rPr lang="es-MX" dirty="0"/>
              <a:t>El servidor responde con un mensaje similar, que contiene el estado de la operación y un posible resultado.</a:t>
            </a:r>
          </a:p>
          <a:p>
            <a:r>
              <a:rPr lang="es-MX" dirty="0"/>
              <a:t>Todas las operaciones pueden adjuntar un objeto o recuso sobre el que actúan; cada objeto Web es conocido como URL.</a:t>
            </a:r>
          </a:p>
        </p:txBody>
      </p:sp>
    </p:spTree>
    <p:extLst>
      <p:ext uri="{BB962C8B-B14F-4D97-AF65-F5344CB8AC3E}">
        <p14:creationId xmlns:p14="http://schemas.microsoft.com/office/powerpoint/2010/main" val="176998334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795FD9-3505-4D30-85A3-12104E1998F0}"/>
              </a:ext>
            </a:extLst>
          </p:cNvPr>
          <p:cNvSpPr>
            <a:spLocks noGrp="1"/>
          </p:cNvSpPr>
          <p:nvPr>
            <p:ph type="title"/>
          </p:nvPr>
        </p:nvSpPr>
        <p:spPr/>
        <p:txBody>
          <a:bodyPr/>
          <a:lstStyle/>
          <a:p>
            <a:r>
              <a:rPr lang="es-MX" dirty="0"/>
              <a:t>MIME en HTTP</a:t>
            </a:r>
          </a:p>
        </p:txBody>
      </p:sp>
      <p:sp>
        <p:nvSpPr>
          <p:cNvPr id="3" name="Marcador de contenido 2">
            <a:extLst>
              <a:ext uri="{FF2B5EF4-FFF2-40B4-BE49-F238E27FC236}">
                <a16:creationId xmlns:a16="http://schemas.microsoft.com/office/drawing/2014/main" id="{0BE7E660-F9B6-459E-95D2-A92094E5A2E1}"/>
              </a:ext>
            </a:extLst>
          </p:cNvPr>
          <p:cNvSpPr>
            <a:spLocks noGrp="1"/>
          </p:cNvSpPr>
          <p:nvPr>
            <p:ph idx="1"/>
          </p:nvPr>
        </p:nvSpPr>
        <p:spPr/>
        <p:txBody>
          <a:bodyPr/>
          <a:lstStyle/>
          <a:p>
            <a:r>
              <a:rPr lang="es-MX" dirty="0"/>
              <a:t>Los recursos u objetos que actúan como entrada o salida de un comando HTTP están clasificados por su descripción MIME</a:t>
            </a:r>
          </a:p>
          <a:p>
            <a:r>
              <a:rPr lang="es-MX" dirty="0"/>
              <a:t>Por tanto, el protocolo puede intercambiar cualquier tipo de dato, sin preocuparse de su contenido.</a:t>
            </a:r>
          </a:p>
          <a:p>
            <a:r>
              <a:rPr lang="es-MX" dirty="0"/>
              <a:t>Las transferencias se realizan en modo binario, byte a byte y la identificación MIME permitirá que el receptos trate adecuadamente los datos.</a:t>
            </a:r>
          </a:p>
        </p:txBody>
      </p:sp>
    </p:spTree>
    <p:extLst>
      <p:ext uri="{BB962C8B-B14F-4D97-AF65-F5344CB8AC3E}">
        <p14:creationId xmlns:p14="http://schemas.microsoft.com/office/powerpoint/2010/main" val="230204506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A71D4F-8E42-41F1-9092-AA33F8046E65}"/>
              </a:ext>
            </a:extLst>
          </p:cNvPr>
          <p:cNvSpPr>
            <a:spLocks noGrp="1"/>
          </p:cNvSpPr>
          <p:nvPr>
            <p:ph type="title"/>
          </p:nvPr>
        </p:nvSpPr>
        <p:spPr/>
        <p:txBody>
          <a:bodyPr/>
          <a:lstStyle/>
          <a:p>
            <a:r>
              <a:rPr lang="es-MX" dirty="0"/>
              <a:t>Características principales</a:t>
            </a:r>
          </a:p>
        </p:txBody>
      </p:sp>
      <p:sp>
        <p:nvSpPr>
          <p:cNvPr id="3" name="Marcador de contenido 2">
            <a:extLst>
              <a:ext uri="{FF2B5EF4-FFF2-40B4-BE49-F238E27FC236}">
                <a16:creationId xmlns:a16="http://schemas.microsoft.com/office/drawing/2014/main" id="{6D681C2D-319D-4C74-B5F3-CD95F87321D4}"/>
              </a:ext>
            </a:extLst>
          </p:cNvPr>
          <p:cNvSpPr>
            <a:spLocks noGrp="1"/>
          </p:cNvSpPr>
          <p:nvPr>
            <p:ph idx="1"/>
          </p:nvPr>
        </p:nvSpPr>
        <p:spPr/>
        <p:txBody>
          <a:bodyPr/>
          <a:lstStyle/>
          <a:p>
            <a:r>
              <a:rPr lang="es-MX" dirty="0"/>
              <a:t>Toda la comunicación se realiza mediante caracteres de 8 bits</a:t>
            </a:r>
          </a:p>
          <a:p>
            <a:r>
              <a:rPr lang="es-MX" dirty="0"/>
              <a:t>Permite la transferencia de objetos multimedia</a:t>
            </a:r>
          </a:p>
          <a:p>
            <a:r>
              <a:rPr lang="es-MX" dirty="0"/>
              <a:t>Los tres comandos principales son: </a:t>
            </a:r>
          </a:p>
          <a:p>
            <a:pPr lvl="1"/>
            <a:r>
              <a:rPr lang="es-MX" dirty="0"/>
              <a:t>GET, para solicitar un objeto</a:t>
            </a:r>
          </a:p>
          <a:p>
            <a:pPr lvl="1"/>
            <a:r>
              <a:rPr lang="es-MX" dirty="0"/>
              <a:t>POST, para enviar información al servidor</a:t>
            </a:r>
          </a:p>
          <a:p>
            <a:pPr lvl="1"/>
            <a:r>
              <a:rPr lang="es-MX" dirty="0"/>
              <a:t>HEAD, para solicitar características de un objeto</a:t>
            </a:r>
          </a:p>
          <a:p>
            <a:r>
              <a:rPr lang="es-MX" dirty="0"/>
              <a:t>Cada operación HTTP implica una conexión con el servidor, que es liberada al término de la misma. Actualmente se ha modificado para mantener activa una conexión por cierto tiempo facilitando el envío de varios objetos. Esta operación se llama HTTP </a:t>
            </a:r>
            <a:r>
              <a:rPr lang="es-MX" dirty="0" err="1"/>
              <a:t>Keep</a:t>
            </a:r>
            <a:r>
              <a:rPr lang="es-MX" dirty="0"/>
              <a:t> </a:t>
            </a:r>
            <a:r>
              <a:rPr lang="es-MX" dirty="0" err="1"/>
              <a:t>Alive</a:t>
            </a:r>
            <a:endParaRPr lang="es-MX" dirty="0"/>
          </a:p>
        </p:txBody>
      </p:sp>
    </p:spTree>
    <p:extLst>
      <p:ext uri="{BB962C8B-B14F-4D97-AF65-F5344CB8AC3E}">
        <p14:creationId xmlns:p14="http://schemas.microsoft.com/office/powerpoint/2010/main" val="100949110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B7972F-2424-4B96-A6CE-73CDA4B53EB8}"/>
              </a:ext>
            </a:extLst>
          </p:cNvPr>
          <p:cNvSpPr>
            <a:spLocks noGrp="1"/>
          </p:cNvSpPr>
          <p:nvPr>
            <p:ph type="title"/>
          </p:nvPr>
        </p:nvSpPr>
        <p:spPr/>
        <p:txBody>
          <a:bodyPr/>
          <a:lstStyle/>
          <a:p>
            <a:r>
              <a:rPr lang="es-MX" dirty="0"/>
              <a:t>Características principales</a:t>
            </a:r>
          </a:p>
        </p:txBody>
      </p:sp>
      <p:sp>
        <p:nvSpPr>
          <p:cNvPr id="3" name="Marcador de contenido 2">
            <a:extLst>
              <a:ext uri="{FF2B5EF4-FFF2-40B4-BE49-F238E27FC236}">
                <a16:creationId xmlns:a16="http://schemas.microsoft.com/office/drawing/2014/main" id="{DA8E78D6-A8E8-4AB7-B89E-399F2C5B4E39}"/>
              </a:ext>
            </a:extLst>
          </p:cNvPr>
          <p:cNvSpPr>
            <a:spLocks noGrp="1"/>
          </p:cNvSpPr>
          <p:nvPr>
            <p:ph idx="1"/>
          </p:nvPr>
        </p:nvSpPr>
        <p:spPr/>
        <p:txBody>
          <a:bodyPr/>
          <a:lstStyle/>
          <a:p>
            <a:r>
              <a:rPr lang="es-MX" dirty="0"/>
              <a:t>No mantiene estado, es decir que cada petición es independiente</a:t>
            </a:r>
          </a:p>
          <a:p>
            <a:r>
              <a:rPr lang="es-MX" dirty="0"/>
              <a:t>Cada objeto al que se le aplican los comandos están identificados a través de la información de situación del final de la URL</a:t>
            </a:r>
          </a:p>
        </p:txBody>
      </p:sp>
    </p:spTree>
    <p:extLst>
      <p:ext uri="{BB962C8B-B14F-4D97-AF65-F5344CB8AC3E}">
        <p14:creationId xmlns:p14="http://schemas.microsoft.com/office/powerpoint/2010/main" val="243520327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E7BB0E-15B4-448B-AF32-B6E88FB6AEC9}"/>
              </a:ext>
            </a:extLst>
          </p:cNvPr>
          <p:cNvSpPr>
            <a:spLocks noGrp="1"/>
          </p:cNvSpPr>
          <p:nvPr>
            <p:ph type="title"/>
          </p:nvPr>
        </p:nvSpPr>
        <p:spPr/>
        <p:txBody>
          <a:bodyPr/>
          <a:lstStyle/>
          <a:p>
            <a:r>
              <a:rPr lang="es-MX" dirty="0"/>
              <a:t>Procedimiento</a:t>
            </a:r>
          </a:p>
        </p:txBody>
      </p:sp>
      <p:sp>
        <p:nvSpPr>
          <p:cNvPr id="3" name="Marcador de contenido 2">
            <a:extLst>
              <a:ext uri="{FF2B5EF4-FFF2-40B4-BE49-F238E27FC236}">
                <a16:creationId xmlns:a16="http://schemas.microsoft.com/office/drawing/2014/main" id="{93C24EC5-DFA6-4F53-82B8-560C259608D1}"/>
              </a:ext>
            </a:extLst>
          </p:cNvPr>
          <p:cNvSpPr>
            <a:spLocks noGrp="1"/>
          </p:cNvSpPr>
          <p:nvPr>
            <p:ph idx="1"/>
          </p:nvPr>
        </p:nvSpPr>
        <p:spPr/>
        <p:txBody>
          <a:bodyPr>
            <a:normAutofit fontScale="92500"/>
          </a:bodyPr>
          <a:lstStyle/>
          <a:p>
            <a:pPr marL="514350" indent="-514350">
              <a:buFont typeface="+mj-lt"/>
              <a:buAutoNum type="arabicPeriod"/>
            </a:pPr>
            <a:r>
              <a:rPr lang="es-MX" dirty="0"/>
              <a:t>Un usuario accede a una URL, seleccionado un enlace de un documento HTML o introduciéndola en el campo dirección del cliente Web</a:t>
            </a:r>
          </a:p>
          <a:p>
            <a:pPr marL="514350" indent="-514350">
              <a:buFont typeface="+mj-lt"/>
              <a:buAutoNum type="arabicPeriod"/>
            </a:pPr>
            <a:r>
              <a:rPr lang="es-MX" dirty="0"/>
              <a:t>El cliente Web decodifica la URL, separando sus diferentes partes. Así identifica el protocolo de acceso, la dirección DNS o IP del servidor, el posible puerto opcional y el objeto requerido del servidor</a:t>
            </a:r>
          </a:p>
          <a:p>
            <a:pPr marL="514350" indent="-514350">
              <a:buFont typeface="+mj-lt"/>
              <a:buAutoNum type="arabicPeriod"/>
            </a:pPr>
            <a:r>
              <a:rPr lang="es-MX" dirty="0"/>
              <a:t>Se abre una conexión TCP con el servidor</a:t>
            </a:r>
          </a:p>
          <a:p>
            <a:pPr marL="514350" indent="-514350">
              <a:buFont typeface="+mj-lt"/>
              <a:buAutoNum type="arabicPeriod"/>
            </a:pPr>
            <a:r>
              <a:rPr lang="es-MX" dirty="0"/>
              <a:t>Se realiza la petición usando alguno de los comandos existentes</a:t>
            </a:r>
          </a:p>
          <a:p>
            <a:pPr marL="514350" indent="-514350">
              <a:buFont typeface="+mj-lt"/>
              <a:buAutoNum type="arabicPeriod"/>
            </a:pPr>
            <a:r>
              <a:rPr lang="es-MX" dirty="0"/>
              <a:t>El servidor devuelve la respuesta al cliente</a:t>
            </a:r>
          </a:p>
          <a:p>
            <a:pPr marL="514350" indent="-514350">
              <a:buFont typeface="+mj-lt"/>
              <a:buAutoNum type="arabicPeriod"/>
            </a:pPr>
            <a:r>
              <a:rPr lang="es-MX" dirty="0"/>
              <a:t>Se cierra la conexión TCP</a:t>
            </a:r>
          </a:p>
        </p:txBody>
      </p:sp>
    </p:spTree>
    <p:extLst>
      <p:ext uri="{BB962C8B-B14F-4D97-AF65-F5344CB8AC3E}">
        <p14:creationId xmlns:p14="http://schemas.microsoft.com/office/powerpoint/2010/main" val="384942203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856C8F-7FAB-44A7-893C-45EEDAE35C33}"/>
              </a:ext>
            </a:extLst>
          </p:cNvPr>
          <p:cNvSpPr>
            <a:spLocks noGrp="1"/>
          </p:cNvSpPr>
          <p:nvPr>
            <p:ph type="title"/>
          </p:nvPr>
        </p:nvSpPr>
        <p:spPr/>
        <p:txBody>
          <a:bodyPr/>
          <a:lstStyle/>
          <a:p>
            <a:r>
              <a:rPr lang="es-MX" dirty="0"/>
              <a:t>Petición</a:t>
            </a:r>
          </a:p>
        </p:txBody>
      </p:sp>
      <p:sp>
        <p:nvSpPr>
          <p:cNvPr id="3" name="Marcador de contenido 2">
            <a:extLst>
              <a:ext uri="{FF2B5EF4-FFF2-40B4-BE49-F238E27FC236}">
                <a16:creationId xmlns:a16="http://schemas.microsoft.com/office/drawing/2014/main" id="{47445A2E-253B-4430-BA4A-DAC2ABF8180A}"/>
              </a:ext>
            </a:extLst>
          </p:cNvPr>
          <p:cNvSpPr>
            <a:spLocks noGrp="1"/>
          </p:cNvSpPr>
          <p:nvPr>
            <p:ph idx="1"/>
          </p:nvPr>
        </p:nvSpPr>
        <p:spPr/>
        <p:txBody>
          <a:bodyPr>
            <a:normAutofit/>
          </a:bodyPr>
          <a:lstStyle/>
          <a:p>
            <a:r>
              <a:rPr lang="es-MX" dirty="0"/>
              <a:t>La sintaxis de la petición es: </a:t>
            </a:r>
            <a:r>
              <a:rPr lang="es-MX" b="1" u="sng" dirty="0">
                <a:hlinkClick r:id="rId2"/>
              </a:rPr>
              <a:t>http://dirección</a:t>
            </a:r>
            <a:r>
              <a:rPr lang="es-MX" b="1" dirty="0"/>
              <a:t>[: puerto][ruta]</a:t>
            </a:r>
            <a:r>
              <a:rPr lang="es-MX" dirty="0"/>
              <a:t>   donde dirección es el nombre calificado o la dirección IP del servidor al que se le solicitará un recurso, el puerto es el identificador de la aplicación servidor que nos brindará el recurso y ruta especifica el nombre o ruta hacia el recurso solicitado</a:t>
            </a:r>
          </a:p>
          <a:p>
            <a:endParaRPr lang="es-MX" dirty="0"/>
          </a:p>
        </p:txBody>
      </p:sp>
    </p:spTree>
    <p:extLst>
      <p:ext uri="{BB962C8B-B14F-4D97-AF65-F5344CB8AC3E}">
        <p14:creationId xmlns:p14="http://schemas.microsoft.com/office/powerpoint/2010/main" val="89612504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3DD802-7BBF-468A-BCE7-623BE3936FEA}"/>
              </a:ext>
            </a:extLst>
          </p:cNvPr>
          <p:cNvSpPr>
            <a:spLocks noGrp="1"/>
          </p:cNvSpPr>
          <p:nvPr>
            <p:ph type="title"/>
          </p:nvPr>
        </p:nvSpPr>
        <p:spPr/>
        <p:txBody>
          <a:bodyPr/>
          <a:lstStyle/>
          <a:p>
            <a:r>
              <a:rPr lang="es-MX" dirty="0"/>
              <a:t>Petición</a:t>
            </a:r>
          </a:p>
        </p:txBody>
      </p:sp>
      <p:sp>
        <p:nvSpPr>
          <p:cNvPr id="3" name="Marcador de contenido 2">
            <a:extLst>
              <a:ext uri="{FF2B5EF4-FFF2-40B4-BE49-F238E27FC236}">
                <a16:creationId xmlns:a16="http://schemas.microsoft.com/office/drawing/2014/main" id="{BF069619-D659-49F2-A795-166905170105}"/>
              </a:ext>
            </a:extLst>
          </p:cNvPr>
          <p:cNvSpPr>
            <a:spLocks noGrp="1"/>
          </p:cNvSpPr>
          <p:nvPr>
            <p:ph idx="1"/>
          </p:nvPr>
        </p:nvSpPr>
        <p:spPr/>
        <p:txBody>
          <a:bodyPr>
            <a:normAutofit/>
          </a:bodyPr>
          <a:lstStyle/>
          <a:p>
            <a:r>
              <a:rPr lang="es-MX" dirty="0"/>
              <a:t>En el caso de que la petición se haga con el protocolo HTTP/1.0 ó HTTP/1.1 la petición tiene el sig. formato:</a:t>
            </a:r>
          </a:p>
          <a:p>
            <a:endParaRPr lang="es-MX" dirty="0"/>
          </a:p>
          <a:p>
            <a:pPr marL="1828800" lvl="4" indent="0">
              <a:buNone/>
            </a:pPr>
            <a:r>
              <a:rPr lang="es-MX" dirty="0"/>
              <a:t>Línea de petición</a:t>
            </a:r>
          </a:p>
          <a:p>
            <a:pPr marL="1828800" lvl="4" indent="0">
              <a:buNone/>
            </a:pPr>
            <a:r>
              <a:rPr lang="es-MX" dirty="0"/>
              <a:t>Encabezado</a:t>
            </a:r>
          </a:p>
          <a:p>
            <a:pPr marL="1828800" lvl="4" indent="0">
              <a:buNone/>
            </a:pPr>
            <a:r>
              <a:rPr lang="es-MX" dirty="0"/>
              <a:t>CRLF</a:t>
            </a:r>
          </a:p>
          <a:p>
            <a:pPr marL="1828800" lvl="4" indent="0">
              <a:buNone/>
            </a:pPr>
            <a:r>
              <a:rPr lang="es-MX" dirty="0"/>
              <a:t>[Contenido]</a:t>
            </a:r>
          </a:p>
          <a:p>
            <a:pPr marL="0" indent="0">
              <a:buNone/>
            </a:pPr>
            <a:r>
              <a:rPr lang="es-MX" dirty="0"/>
              <a:t> </a:t>
            </a:r>
          </a:p>
          <a:p>
            <a:r>
              <a:rPr lang="es-MX" dirty="0"/>
              <a:t>Donde CRLF es un salto de línea y retorno de carro. </a:t>
            </a:r>
          </a:p>
        </p:txBody>
      </p:sp>
    </p:spTree>
    <p:extLst>
      <p:ext uri="{BB962C8B-B14F-4D97-AF65-F5344CB8AC3E}">
        <p14:creationId xmlns:p14="http://schemas.microsoft.com/office/powerpoint/2010/main" val="16409357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97FAA4-9919-4C63-B9AE-7319B0F14E10}"/>
              </a:ext>
            </a:extLst>
          </p:cNvPr>
          <p:cNvSpPr>
            <a:spLocks noGrp="1"/>
          </p:cNvSpPr>
          <p:nvPr>
            <p:ph type="title"/>
          </p:nvPr>
        </p:nvSpPr>
        <p:spPr/>
        <p:txBody>
          <a:bodyPr/>
          <a:lstStyle/>
          <a:p>
            <a:r>
              <a:rPr lang="es-MX" dirty="0"/>
              <a:t>Petición</a:t>
            </a:r>
          </a:p>
        </p:txBody>
      </p:sp>
      <p:sp>
        <p:nvSpPr>
          <p:cNvPr id="3" name="Marcador de contenido 2">
            <a:extLst>
              <a:ext uri="{FF2B5EF4-FFF2-40B4-BE49-F238E27FC236}">
                <a16:creationId xmlns:a16="http://schemas.microsoft.com/office/drawing/2014/main" id="{ED6DE07F-29B4-4935-AA0F-10D05B84E2DF}"/>
              </a:ext>
            </a:extLst>
          </p:cNvPr>
          <p:cNvSpPr>
            <a:spLocks noGrp="1"/>
          </p:cNvSpPr>
          <p:nvPr>
            <p:ph idx="1"/>
          </p:nvPr>
        </p:nvSpPr>
        <p:spPr/>
        <p:txBody>
          <a:bodyPr/>
          <a:lstStyle/>
          <a:p>
            <a:r>
              <a:rPr lang="es-MX" dirty="0"/>
              <a:t>La línea de petición tiene el siguiente formato:</a:t>
            </a:r>
          </a:p>
          <a:p>
            <a:pPr marL="0" indent="0">
              <a:buNone/>
            </a:pPr>
            <a:r>
              <a:rPr lang="es-MX" b="1" dirty="0"/>
              <a:t>Método &lt;espacio&gt; URI &lt;espacio&gt; </a:t>
            </a:r>
            <a:r>
              <a:rPr lang="es-MX" b="1" dirty="0" err="1"/>
              <a:t>Versión_protocolo</a:t>
            </a:r>
            <a:r>
              <a:rPr lang="es-MX" b="1" dirty="0"/>
              <a:t> CRLF</a:t>
            </a:r>
          </a:p>
          <a:p>
            <a:pPr marL="0" indent="0">
              <a:buNone/>
            </a:pPr>
            <a:endParaRPr lang="es-MX" b="1" dirty="0"/>
          </a:p>
          <a:p>
            <a:r>
              <a:rPr lang="es-MX" dirty="0"/>
              <a:t>En el caso de la versión HTTP/1.0 solo soporta los métodos GET, POST y HEAD. Para HTTP/1.1 se soportan los métodos OPTIONS, HEAD, GET, POST, PUT, DELETE, y TRACE</a:t>
            </a:r>
          </a:p>
          <a:p>
            <a:endParaRPr lang="es-MX" dirty="0"/>
          </a:p>
        </p:txBody>
      </p:sp>
    </p:spTree>
    <p:extLst>
      <p:ext uri="{BB962C8B-B14F-4D97-AF65-F5344CB8AC3E}">
        <p14:creationId xmlns:p14="http://schemas.microsoft.com/office/powerpoint/2010/main" val="289872235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F18AF3-623F-419E-8AE8-907112CD9BCB}"/>
              </a:ext>
            </a:extLst>
          </p:cNvPr>
          <p:cNvSpPr>
            <a:spLocks noGrp="1"/>
          </p:cNvSpPr>
          <p:nvPr>
            <p:ph type="title"/>
          </p:nvPr>
        </p:nvSpPr>
        <p:spPr/>
        <p:txBody>
          <a:bodyPr/>
          <a:lstStyle/>
          <a:p>
            <a:r>
              <a:rPr lang="es-MX" dirty="0"/>
              <a:t>Mensaje</a:t>
            </a:r>
          </a:p>
        </p:txBody>
      </p:sp>
      <p:sp>
        <p:nvSpPr>
          <p:cNvPr id="3" name="Marcador de contenido 2">
            <a:extLst>
              <a:ext uri="{FF2B5EF4-FFF2-40B4-BE49-F238E27FC236}">
                <a16:creationId xmlns:a16="http://schemas.microsoft.com/office/drawing/2014/main" id="{7CD0F3B9-D485-43A4-9F8D-A7EE894DE333}"/>
              </a:ext>
            </a:extLst>
          </p:cNvPr>
          <p:cNvSpPr>
            <a:spLocks noGrp="1"/>
          </p:cNvSpPr>
          <p:nvPr>
            <p:ph idx="1"/>
          </p:nvPr>
        </p:nvSpPr>
        <p:spPr/>
        <p:txBody>
          <a:bodyPr/>
          <a:lstStyle/>
          <a:p>
            <a:r>
              <a:rPr lang="es-MX" dirty="0"/>
              <a:t>Un mensaje HTTP consiste en una petición de un cliente a un servidor y una respuesta de un servidor al cliente. </a:t>
            </a:r>
          </a:p>
          <a:p>
            <a:r>
              <a:rPr lang="es-MX" dirty="0"/>
              <a:t>Las peticiones o respuestas pueden ser simples o completas. La diferencia radica en que una petición completa incluye encabezado y contenido, mientras que una simple solo el encabezado. </a:t>
            </a:r>
          </a:p>
          <a:p>
            <a:r>
              <a:rPr lang="es-MX" dirty="0"/>
              <a:t>En el caso de peticiones simples, solo se puede usar el método GET y una respuesta simple solo incluye el contenido. </a:t>
            </a:r>
          </a:p>
          <a:p>
            <a:endParaRPr lang="es-MX" dirty="0"/>
          </a:p>
        </p:txBody>
      </p:sp>
    </p:spTree>
    <p:extLst>
      <p:ext uri="{BB962C8B-B14F-4D97-AF65-F5344CB8AC3E}">
        <p14:creationId xmlns:p14="http://schemas.microsoft.com/office/powerpoint/2010/main" val="807718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2125BF3-5965-41F2-B2DA-33ECBDEA583D}"/>
              </a:ext>
            </a:extLst>
          </p:cNvPr>
          <p:cNvSpPr>
            <a:spLocks noGrp="1"/>
          </p:cNvSpPr>
          <p:nvPr>
            <p:ph type="title"/>
          </p:nvPr>
        </p:nvSpPr>
        <p:spPr/>
        <p:txBody>
          <a:bodyPr/>
          <a:lstStyle/>
          <a:p>
            <a:r>
              <a:rPr lang="es-MX" dirty="0"/>
              <a:t>DNS (</a:t>
            </a:r>
            <a:r>
              <a:rPr lang="es-MX" dirty="0" err="1"/>
              <a:t>Domain</a:t>
            </a:r>
            <a:r>
              <a:rPr lang="es-MX" dirty="0"/>
              <a:t> </a:t>
            </a:r>
            <a:r>
              <a:rPr lang="es-MX" dirty="0" err="1"/>
              <a:t>Name</a:t>
            </a:r>
            <a:r>
              <a:rPr lang="es-MX" dirty="0"/>
              <a:t> </a:t>
            </a:r>
            <a:r>
              <a:rPr lang="es-MX" dirty="0" err="1"/>
              <a:t>service</a:t>
            </a:r>
            <a:r>
              <a:rPr lang="es-MX" dirty="0"/>
              <a:t>)</a:t>
            </a:r>
          </a:p>
        </p:txBody>
      </p:sp>
      <p:sp>
        <p:nvSpPr>
          <p:cNvPr id="5" name="Marcador de contenido 4">
            <a:extLst>
              <a:ext uri="{FF2B5EF4-FFF2-40B4-BE49-F238E27FC236}">
                <a16:creationId xmlns:a16="http://schemas.microsoft.com/office/drawing/2014/main" id="{3F755719-3E4A-4437-B263-07D8AAF99D5A}"/>
              </a:ext>
            </a:extLst>
          </p:cNvPr>
          <p:cNvSpPr>
            <a:spLocks noGrp="1"/>
          </p:cNvSpPr>
          <p:nvPr>
            <p:ph idx="1"/>
          </p:nvPr>
        </p:nvSpPr>
        <p:spPr/>
        <p:txBody>
          <a:bodyPr/>
          <a:lstStyle/>
          <a:p>
            <a:r>
              <a:rPr lang="es-MX" dirty="0"/>
              <a:t>Un sistema de nombres de dominio como DNS (</a:t>
            </a:r>
            <a:r>
              <a:rPr lang="es-MX" dirty="0" err="1"/>
              <a:t>Domain</a:t>
            </a:r>
            <a:r>
              <a:rPr lang="es-MX" dirty="0"/>
              <a:t> </a:t>
            </a:r>
            <a:r>
              <a:rPr lang="es-MX" dirty="0" err="1"/>
              <a:t>Name</a:t>
            </a:r>
            <a:r>
              <a:rPr lang="es-MX" dirty="0"/>
              <a:t> </a:t>
            </a:r>
            <a:r>
              <a:rPr lang="es-MX" dirty="0" err="1"/>
              <a:t>System</a:t>
            </a:r>
            <a:r>
              <a:rPr lang="es-MX" dirty="0"/>
              <a:t>) es necesario para poder referenciar los recursos de una red mediante nombres que sean cómodos de manejar por los usuarios.</a:t>
            </a:r>
          </a:p>
          <a:p>
            <a:r>
              <a:rPr lang="es-MX" dirty="0"/>
              <a:t>El sistema de nombres traslada estas cadenas proporcionadas por los usuarios a direcciones de red manejables por los programas y dispositivos de la red</a:t>
            </a:r>
          </a:p>
          <a:p>
            <a:r>
              <a:rPr lang="es-MX" dirty="0"/>
              <a:t>Adicionalmente el sistema de nombres facilita la organización distribuida de los servidores de nombres. Posibilitando la delegación del mantenimiento de ciertos conjuntos de recursos a una organización y evitando así la centralización del servicio</a:t>
            </a:r>
          </a:p>
          <a:p>
            <a:endParaRPr lang="es-MX" dirty="0"/>
          </a:p>
        </p:txBody>
      </p:sp>
    </p:spTree>
    <p:extLst>
      <p:ext uri="{BB962C8B-B14F-4D97-AF65-F5344CB8AC3E}">
        <p14:creationId xmlns:p14="http://schemas.microsoft.com/office/powerpoint/2010/main" val="325661255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134A95-0DE3-4A97-893C-C8CB7CF3CE35}"/>
              </a:ext>
            </a:extLst>
          </p:cNvPr>
          <p:cNvSpPr>
            <a:spLocks noGrp="1"/>
          </p:cNvSpPr>
          <p:nvPr>
            <p:ph type="title"/>
          </p:nvPr>
        </p:nvSpPr>
        <p:spPr/>
        <p:txBody>
          <a:bodyPr/>
          <a:lstStyle/>
          <a:p>
            <a:r>
              <a:rPr lang="es-MX" dirty="0"/>
              <a:t>Respuesta</a:t>
            </a:r>
          </a:p>
        </p:txBody>
      </p:sp>
      <p:sp>
        <p:nvSpPr>
          <p:cNvPr id="3" name="Marcador de contenido 2">
            <a:extLst>
              <a:ext uri="{FF2B5EF4-FFF2-40B4-BE49-F238E27FC236}">
                <a16:creationId xmlns:a16="http://schemas.microsoft.com/office/drawing/2014/main" id="{288E15A0-7F44-428D-B576-82E33591E580}"/>
              </a:ext>
            </a:extLst>
          </p:cNvPr>
          <p:cNvSpPr>
            <a:spLocks noGrp="1"/>
          </p:cNvSpPr>
          <p:nvPr>
            <p:ph idx="1"/>
          </p:nvPr>
        </p:nvSpPr>
        <p:spPr/>
        <p:txBody>
          <a:bodyPr/>
          <a:lstStyle/>
          <a:p>
            <a:r>
              <a:rPr lang="es-MX" dirty="0"/>
              <a:t>La respuesta tiene el siguiente formato:</a:t>
            </a:r>
          </a:p>
          <a:p>
            <a:pPr marL="1371600" lvl="3" indent="0">
              <a:buNone/>
            </a:pPr>
            <a:r>
              <a:rPr lang="es-MX" dirty="0"/>
              <a:t>Línea de estado</a:t>
            </a:r>
          </a:p>
          <a:p>
            <a:pPr marL="1371600" lvl="3" indent="0">
              <a:buNone/>
            </a:pPr>
            <a:r>
              <a:rPr lang="es-MX" dirty="0"/>
              <a:t>Encabezado</a:t>
            </a:r>
          </a:p>
          <a:p>
            <a:pPr marL="1371600" lvl="3" indent="0">
              <a:buNone/>
            </a:pPr>
            <a:r>
              <a:rPr lang="es-MX" dirty="0"/>
              <a:t>CRLF</a:t>
            </a:r>
          </a:p>
          <a:p>
            <a:pPr marL="1371600" lvl="3" indent="0">
              <a:buNone/>
            </a:pPr>
            <a:r>
              <a:rPr lang="es-MX" dirty="0"/>
              <a:t>[Contenido]</a:t>
            </a:r>
          </a:p>
          <a:p>
            <a:r>
              <a:rPr lang="es-MX" dirty="0"/>
              <a:t>Donde CRLF es un salto de línea y retorno de carro. </a:t>
            </a:r>
          </a:p>
          <a:p>
            <a:pPr marL="0" indent="0">
              <a:buNone/>
            </a:pPr>
            <a:endParaRPr lang="es-MX" dirty="0"/>
          </a:p>
        </p:txBody>
      </p:sp>
    </p:spTree>
    <p:extLst>
      <p:ext uri="{BB962C8B-B14F-4D97-AF65-F5344CB8AC3E}">
        <p14:creationId xmlns:p14="http://schemas.microsoft.com/office/powerpoint/2010/main" val="49060603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16884A-D069-493F-960B-BB8462C08886}"/>
              </a:ext>
            </a:extLst>
          </p:cNvPr>
          <p:cNvSpPr>
            <a:spLocks noGrp="1"/>
          </p:cNvSpPr>
          <p:nvPr>
            <p:ph type="title"/>
          </p:nvPr>
        </p:nvSpPr>
        <p:spPr/>
        <p:txBody>
          <a:bodyPr/>
          <a:lstStyle/>
          <a:p>
            <a:r>
              <a:rPr lang="es-MX" dirty="0"/>
              <a:t>Respuesta</a:t>
            </a:r>
          </a:p>
        </p:txBody>
      </p:sp>
      <p:sp>
        <p:nvSpPr>
          <p:cNvPr id="3" name="Marcador de contenido 2">
            <a:extLst>
              <a:ext uri="{FF2B5EF4-FFF2-40B4-BE49-F238E27FC236}">
                <a16:creationId xmlns:a16="http://schemas.microsoft.com/office/drawing/2014/main" id="{22A6B45A-50CC-4D7C-9AEF-CE9853583A40}"/>
              </a:ext>
            </a:extLst>
          </p:cNvPr>
          <p:cNvSpPr>
            <a:spLocks noGrp="1"/>
          </p:cNvSpPr>
          <p:nvPr>
            <p:ph idx="1"/>
          </p:nvPr>
        </p:nvSpPr>
        <p:spPr/>
        <p:txBody>
          <a:bodyPr/>
          <a:lstStyle/>
          <a:p>
            <a:r>
              <a:rPr lang="es-MX" dirty="0"/>
              <a:t>Donde la línea de estado tiene el siguiente formato:</a:t>
            </a:r>
          </a:p>
          <a:p>
            <a:pPr marL="0" indent="0">
              <a:buNone/>
            </a:pPr>
            <a:endParaRPr lang="es-MX" dirty="0"/>
          </a:p>
          <a:p>
            <a:pPr marL="0" indent="0">
              <a:buNone/>
            </a:pPr>
            <a:r>
              <a:rPr lang="es-MX" sz="2400" b="1" dirty="0" err="1"/>
              <a:t>Versión_protocolo</a:t>
            </a:r>
            <a:r>
              <a:rPr lang="es-MX" sz="2400" b="1" dirty="0"/>
              <a:t>&lt;espacio&gt;</a:t>
            </a:r>
            <a:r>
              <a:rPr lang="es-MX" sz="2400" b="1" dirty="0" err="1"/>
              <a:t>código_de_estado</a:t>
            </a:r>
            <a:r>
              <a:rPr lang="es-MX" sz="2400" b="1" dirty="0"/>
              <a:t>&lt;espacio&gt;</a:t>
            </a:r>
            <a:r>
              <a:rPr lang="es-MX" sz="2400" b="1" dirty="0" err="1"/>
              <a:t>frase_explicativa</a:t>
            </a:r>
            <a:r>
              <a:rPr lang="es-MX" sz="2400" b="1" dirty="0"/>
              <a:t> CRLF</a:t>
            </a:r>
            <a:endParaRPr lang="es-MX" sz="2400" dirty="0"/>
          </a:p>
          <a:p>
            <a:endParaRPr lang="es-MX" dirty="0"/>
          </a:p>
          <a:p>
            <a:r>
              <a:rPr lang="es-MX" dirty="0"/>
              <a:t>El código es un número de 3 dígitos que indica si la petición ha sido atendida satisfactoriamente o no. </a:t>
            </a:r>
          </a:p>
          <a:p>
            <a:r>
              <a:rPr lang="es-MX" dirty="0"/>
              <a:t>La frase explicativa es solo eso, una frase corta que explica el código</a:t>
            </a:r>
          </a:p>
        </p:txBody>
      </p:sp>
    </p:spTree>
    <p:extLst>
      <p:ext uri="{BB962C8B-B14F-4D97-AF65-F5344CB8AC3E}">
        <p14:creationId xmlns:p14="http://schemas.microsoft.com/office/powerpoint/2010/main" val="9967913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FF87DD-9999-4CFA-8A82-33D1494B71F8}"/>
              </a:ext>
            </a:extLst>
          </p:cNvPr>
          <p:cNvSpPr>
            <a:spLocks noGrp="1"/>
          </p:cNvSpPr>
          <p:nvPr>
            <p:ph type="title"/>
          </p:nvPr>
        </p:nvSpPr>
        <p:spPr/>
        <p:txBody>
          <a:bodyPr/>
          <a:lstStyle/>
          <a:p>
            <a:r>
              <a:rPr lang="es-MX" dirty="0"/>
              <a:t>Respuesta</a:t>
            </a:r>
          </a:p>
        </p:txBody>
      </p:sp>
      <p:sp>
        <p:nvSpPr>
          <p:cNvPr id="3" name="Marcador de contenido 2">
            <a:extLst>
              <a:ext uri="{FF2B5EF4-FFF2-40B4-BE49-F238E27FC236}">
                <a16:creationId xmlns:a16="http://schemas.microsoft.com/office/drawing/2014/main" id="{E72E6340-D756-4F86-9740-437ABD962B7E}"/>
              </a:ext>
            </a:extLst>
          </p:cNvPr>
          <p:cNvSpPr>
            <a:spLocks noGrp="1"/>
          </p:cNvSpPr>
          <p:nvPr>
            <p:ph idx="1"/>
          </p:nvPr>
        </p:nvSpPr>
        <p:spPr/>
        <p:txBody>
          <a:bodyPr/>
          <a:lstStyle/>
          <a:p>
            <a:r>
              <a:rPr lang="es-MX" b="1" dirty="0"/>
              <a:t>Encabezados</a:t>
            </a:r>
            <a:r>
              <a:rPr lang="es-MX" dirty="0"/>
              <a:t>: Existen encabezados generales que pueden ser usados tanto para peticiones, como para respuestas, encabezados de respuesta y encabezados e peticiones. </a:t>
            </a:r>
          </a:p>
        </p:txBody>
      </p:sp>
    </p:spTree>
    <p:extLst>
      <p:ext uri="{BB962C8B-B14F-4D97-AF65-F5344CB8AC3E}">
        <p14:creationId xmlns:p14="http://schemas.microsoft.com/office/powerpoint/2010/main" val="396060891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3FE46B-E8D9-4024-AFEC-CC143FA870A5}"/>
              </a:ext>
            </a:extLst>
          </p:cNvPr>
          <p:cNvSpPr>
            <a:spLocks noGrp="1"/>
          </p:cNvSpPr>
          <p:nvPr>
            <p:ph type="title"/>
          </p:nvPr>
        </p:nvSpPr>
        <p:spPr/>
        <p:txBody>
          <a:bodyPr/>
          <a:lstStyle/>
          <a:p>
            <a:r>
              <a:rPr lang="es-MX" dirty="0"/>
              <a:t>Lista de encabezados</a:t>
            </a:r>
          </a:p>
        </p:txBody>
      </p:sp>
      <p:sp>
        <p:nvSpPr>
          <p:cNvPr id="3" name="Marcador de contenido 2">
            <a:extLst>
              <a:ext uri="{FF2B5EF4-FFF2-40B4-BE49-F238E27FC236}">
                <a16:creationId xmlns:a16="http://schemas.microsoft.com/office/drawing/2014/main" id="{E0521C3C-4D9E-41B3-BFC1-74E4E318EFFE}"/>
              </a:ext>
            </a:extLst>
          </p:cNvPr>
          <p:cNvSpPr>
            <a:spLocks noGrp="1"/>
          </p:cNvSpPr>
          <p:nvPr>
            <p:ph idx="1"/>
          </p:nvPr>
        </p:nvSpPr>
        <p:spPr/>
        <p:txBody>
          <a:bodyPr/>
          <a:lstStyle/>
          <a:p>
            <a:pPr lvl="0"/>
            <a:r>
              <a:rPr lang="es-MX" b="1" dirty="0"/>
              <a:t>Cache-Control</a:t>
            </a:r>
            <a:r>
              <a:rPr lang="es-MX" dirty="0"/>
              <a:t>, son directivas que se han de tener en cuenta a la hora de mantener el contenido en una caché.</a:t>
            </a:r>
          </a:p>
          <a:p>
            <a:pPr lvl="0"/>
            <a:r>
              <a:rPr lang="es-MX" b="1" dirty="0" err="1"/>
              <a:t>Connection</a:t>
            </a:r>
            <a:r>
              <a:rPr lang="es-MX" dirty="0"/>
              <a:t>, permite especificar opciones requeridas para una conexión.</a:t>
            </a:r>
          </a:p>
          <a:p>
            <a:pPr lvl="0"/>
            <a:r>
              <a:rPr lang="es-MX" b="1" dirty="0"/>
              <a:t>Date</a:t>
            </a:r>
            <a:r>
              <a:rPr lang="es-MX" dirty="0"/>
              <a:t>, representa la fecha y la hora a la que se creó el mensaje.</a:t>
            </a:r>
          </a:p>
          <a:p>
            <a:pPr lvl="0"/>
            <a:r>
              <a:rPr lang="es-MX" b="1" dirty="0"/>
              <a:t>Pragma</a:t>
            </a:r>
            <a:r>
              <a:rPr lang="es-MX" dirty="0"/>
              <a:t>, usado para incluir directivas de implementación.</a:t>
            </a:r>
          </a:p>
          <a:p>
            <a:pPr lvl="0"/>
            <a:r>
              <a:rPr lang="es-MX" b="1" dirty="0"/>
              <a:t>Transfer-</a:t>
            </a:r>
            <a:r>
              <a:rPr lang="es-MX" b="1" dirty="0" err="1"/>
              <a:t>Encoding</a:t>
            </a:r>
            <a:r>
              <a:rPr lang="es-MX" dirty="0"/>
              <a:t>, indica la codificación aplicada al contenido.</a:t>
            </a:r>
          </a:p>
          <a:p>
            <a:pPr lvl="0"/>
            <a:r>
              <a:rPr lang="es-MX" b="1" dirty="0" err="1"/>
              <a:t>Upgrade</a:t>
            </a:r>
            <a:r>
              <a:rPr lang="es-MX" dirty="0"/>
              <a:t>, permite al cliente especificar protocolos que soporta.</a:t>
            </a:r>
          </a:p>
          <a:p>
            <a:r>
              <a:rPr lang="es-MX" b="1" dirty="0" err="1"/>
              <a:t>Via</a:t>
            </a:r>
            <a:r>
              <a:rPr lang="es-MX" dirty="0"/>
              <a:t>, usado por pasarelas y </a:t>
            </a:r>
            <a:r>
              <a:rPr lang="es-MX" dirty="0" err="1"/>
              <a:t>proxies</a:t>
            </a:r>
            <a:r>
              <a:rPr lang="es-MX" dirty="0"/>
              <a:t> para indicar los pasos seguidos.</a:t>
            </a:r>
          </a:p>
        </p:txBody>
      </p:sp>
    </p:spTree>
    <p:extLst>
      <p:ext uri="{BB962C8B-B14F-4D97-AF65-F5344CB8AC3E}">
        <p14:creationId xmlns:p14="http://schemas.microsoft.com/office/powerpoint/2010/main" val="204544850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7E2509-D74F-4AB8-91F9-752B3EEA36CB}"/>
              </a:ext>
            </a:extLst>
          </p:cNvPr>
          <p:cNvSpPr>
            <a:spLocks noGrp="1"/>
          </p:cNvSpPr>
          <p:nvPr>
            <p:ph type="title"/>
          </p:nvPr>
        </p:nvSpPr>
        <p:spPr/>
        <p:txBody>
          <a:bodyPr/>
          <a:lstStyle/>
          <a:p>
            <a:r>
              <a:rPr lang="es-MX" dirty="0"/>
              <a:t>Encabezados de petición (1/2)</a:t>
            </a:r>
          </a:p>
        </p:txBody>
      </p:sp>
      <p:sp>
        <p:nvSpPr>
          <p:cNvPr id="3" name="Marcador de contenido 2">
            <a:extLst>
              <a:ext uri="{FF2B5EF4-FFF2-40B4-BE49-F238E27FC236}">
                <a16:creationId xmlns:a16="http://schemas.microsoft.com/office/drawing/2014/main" id="{919690CC-C6EA-4B6A-8ADB-87646E878AED}"/>
              </a:ext>
            </a:extLst>
          </p:cNvPr>
          <p:cNvSpPr>
            <a:spLocks noGrp="1"/>
          </p:cNvSpPr>
          <p:nvPr>
            <p:ph idx="1"/>
          </p:nvPr>
        </p:nvSpPr>
        <p:spPr/>
        <p:txBody>
          <a:bodyPr>
            <a:normAutofit fontScale="92500"/>
          </a:bodyPr>
          <a:lstStyle/>
          <a:p>
            <a:pPr lvl="0"/>
            <a:r>
              <a:rPr lang="es-MX" b="1" dirty="0" err="1"/>
              <a:t>Accept</a:t>
            </a:r>
            <a:r>
              <a:rPr lang="es-MX" dirty="0"/>
              <a:t>, indican el tipo de respuesta que acepta.</a:t>
            </a:r>
          </a:p>
          <a:p>
            <a:pPr lvl="0"/>
            <a:r>
              <a:rPr lang="es-MX" b="1" dirty="0" err="1"/>
              <a:t>Accept-Charset</a:t>
            </a:r>
            <a:r>
              <a:rPr lang="es-MX" dirty="0"/>
              <a:t>, indica los conjuntos de caracteres que acepta.</a:t>
            </a:r>
          </a:p>
          <a:p>
            <a:pPr lvl="0"/>
            <a:r>
              <a:rPr lang="es-MX" b="1" dirty="0" err="1"/>
              <a:t>Accept-Encoding</a:t>
            </a:r>
            <a:r>
              <a:rPr lang="es-MX" dirty="0"/>
              <a:t>, que tipo de codificación acepta.</a:t>
            </a:r>
          </a:p>
          <a:p>
            <a:pPr lvl="0"/>
            <a:r>
              <a:rPr lang="es-MX" b="1" dirty="0" err="1"/>
              <a:t>Accept-Language</a:t>
            </a:r>
            <a:r>
              <a:rPr lang="es-MX" dirty="0"/>
              <a:t>, tipo de lenguaje de la respuesta que se prefiere.</a:t>
            </a:r>
          </a:p>
          <a:p>
            <a:pPr lvl="0"/>
            <a:r>
              <a:rPr lang="es-MX" b="1" dirty="0" err="1"/>
              <a:t>Authorization</a:t>
            </a:r>
            <a:r>
              <a:rPr lang="es-MX" dirty="0"/>
              <a:t>, el agente de usuario quiere autentificarse con el servidor.</a:t>
            </a:r>
          </a:p>
          <a:p>
            <a:pPr lvl="0"/>
            <a:r>
              <a:rPr lang="es-MX" b="1" dirty="0" err="1"/>
              <a:t>From</a:t>
            </a:r>
            <a:r>
              <a:rPr lang="es-MX" dirty="0"/>
              <a:t>, contiene la dirección de correo que controla en agente de usuario.</a:t>
            </a:r>
          </a:p>
          <a:p>
            <a:pPr lvl="0"/>
            <a:r>
              <a:rPr lang="es-MX" b="1" dirty="0"/>
              <a:t>Host</a:t>
            </a:r>
            <a:r>
              <a:rPr lang="es-MX" dirty="0"/>
              <a:t>, especifica la máquina y el puerto del recurso pedido.</a:t>
            </a:r>
          </a:p>
          <a:p>
            <a:pPr lvl="0"/>
            <a:r>
              <a:rPr lang="es-MX" b="1" dirty="0" err="1"/>
              <a:t>If-Modified-Since</a:t>
            </a:r>
            <a:r>
              <a:rPr lang="es-MX" dirty="0"/>
              <a:t>, para el GET condicional.</a:t>
            </a:r>
          </a:p>
        </p:txBody>
      </p:sp>
    </p:spTree>
    <p:extLst>
      <p:ext uri="{BB962C8B-B14F-4D97-AF65-F5344CB8AC3E}">
        <p14:creationId xmlns:p14="http://schemas.microsoft.com/office/powerpoint/2010/main" val="399130946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7E2509-D74F-4AB8-91F9-752B3EEA36CB}"/>
              </a:ext>
            </a:extLst>
          </p:cNvPr>
          <p:cNvSpPr>
            <a:spLocks noGrp="1"/>
          </p:cNvSpPr>
          <p:nvPr>
            <p:ph type="title"/>
          </p:nvPr>
        </p:nvSpPr>
        <p:spPr/>
        <p:txBody>
          <a:bodyPr/>
          <a:lstStyle/>
          <a:p>
            <a:r>
              <a:rPr lang="es-MX" dirty="0"/>
              <a:t>Encabezados de petición (2/2)</a:t>
            </a:r>
          </a:p>
        </p:txBody>
      </p:sp>
      <p:sp>
        <p:nvSpPr>
          <p:cNvPr id="3" name="Marcador de contenido 2">
            <a:extLst>
              <a:ext uri="{FF2B5EF4-FFF2-40B4-BE49-F238E27FC236}">
                <a16:creationId xmlns:a16="http://schemas.microsoft.com/office/drawing/2014/main" id="{919690CC-C6EA-4B6A-8ADB-87646E878AED}"/>
              </a:ext>
            </a:extLst>
          </p:cNvPr>
          <p:cNvSpPr>
            <a:spLocks noGrp="1"/>
          </p:cNvSpPr>
          <p:nvPr>
            <p:ph idx="1"/>
          </p:nvPr>
        </p:nvSpPr>
        <p:spPr/>
        <p:txBody>
          <a:bodyPr>
            <a:normAutofit fontScale="92500"/>
          </a:bodyPr>
          <a:lstStyle/>
          <a:p>
            <a:pPr lvl="0"/>
            <a:r>
              <a:rPr lang="es-MX" b="1" dirty="0" err="1"/>
              <a:t>If</a:t>
            </a:r>
            <a:r>
              <a:rPr lang="es-MX" b="1" dirty="0"/>
              <a:t>-Match</a:t>
            </a:r>
            <a:r>
              <a:rPr lang="es-MX" dirty="0"/>
              <a:t>, para el GET condicional.</a:t>
            </a:r>
          </a:p>
          <a:p>
            <a:pPr lvl="0"/>
            <a:r>
              <a:rPr lang="es-MX" b="1" dirty="0" err="1"/>
              <a:t>If</a:t>
            </a:r>
            <a:r>
              <a:rPr lang="es-MX" b="1" dirty="0"/>
              <a:t>-</a:t>
            </a:r>
            <a:r>
              <a:rPr lang="es-MX" b="1" dirty="0" err="1"/>
              <a:t>None</a:t>
            </a:r>
            <a:r>
              <a:rPr lang="es-MX" b="1" dirty="0"/>
              <a:t>-Match</a:t>
            </a:r>
            <a:r>
              <a:rPr lang="es-MX" dirty="0"/>
              <a:t>, para el GET condicional.</a:t>
            </a:r>
          </a:p>
          <a:p>
            <a:pPr lvl="0"/>
            <a:r>
              <a:rPr lang="es-MX" b="1" dirty="0" err="1"/>
              <a:t>If-Range</a:t>
            </a:r>
            <a:r>
              <a:rPr lang="es-MX" dirty="0"/>
              <a:t>, para el GET condicional.</a:t>
            </a:r>
          </a:p>
          <a:p>
            <a:pPr lvl="0"/>
            <a:r>
              <a:rPr lang="es-MX" b="1" dirty="0" err="1"/>
              <a:t>If-Unmodified-Since</a:t>
            </a:r>
            <a:r>
              <a:rPr lang="es-MX" dirty="0"/>
              <a:t>, para el GET condicional.</a:t>
            </a:r>
          </a:p>
          <a:p>
            <a:pPr lvl="0"/>
            <a:r>
              <a:rPr lang="es-MX" b="1" dirty="0"/>
              <a:t>Max-Forwards</a:t>
            </a:r>
            <a:r>
              <a:rPr lang="es-MX" dirty="0"/>
              <a:t>, indica el máximo número de elementos por los que pasa.</a:t>
            </a:r>
          </a:p>
          <a:p>
            <a:pPr lvl="0"/>
            <a:r>
              <a:rPr lang="es-MX" b="1" dirty="0"/>
              <a:t>Proxy-</a:t>
            </a:r>
            <a:r>
              <a:rPr lang="es-MX" b="1" dirty="0" err="1"/>
              <a:t>Authorization</a:t>
            </a:r>
            <a:r>
              <a:rPr lang="es-MX" dirty="0"/>
              <a:t>, permite que el cliente se identifique a un proxy.</a:t>
            </a:r>
          </a:p>
          <a:p>
            <a:pPr lvl="0"/>
            <a:r>
              <a:rPr lang="es-MX" b="1" dirty="0" err="1"/>
              <a:t>Range</a:t>
            </a:r>
            <a:r>
              <a:rPr lang="es-MX" dirty="0"/>
              <a:t>, establece un rango de bytes del contenido.</a:t>
            </a:r>
          </a:p>
          <a:p>
            <a:pPr lvl="0"/>
            <a:r>
              <a:rPr lang="es-MX" b="1" dirty="0" err="1"/>
              <a:t>Referer</a:t>
            </a:r>
            <a:r>
              <a:rPr lang="es-MX" dirty="0"/>
              <a:t>, indica la dirección donde obtuvo la URI de la petición.</a:t>
            </a:r>
          </a:p>
          <a:p>
            <a:pPr lvl="0"/>
            <a:r>
              <a:rPr lang="es-MX" b="1" dirty="0" err="1"/>
              <a:t>User-Agent</a:t>
            </a:r>
            <a:r>
              <a:rPr lang="es-MX" dirty="0"/>
              <a:t>, información sobre el agente que genera la petición.</a:t>
            </a:r>
          </a:p>
          <a:p>
            <a:endParaRPr lang="es-MX" dirty="0"/>
          </a:p>
        </p:txBody>
      </p:sp>
    </p:spTree>
    <p:extLst>
      <p:ext uri="{BB962C8B-B14F-4D97-AF65-F5344CB8AC3E}">
        <p14:creationId xmlns:p14="http://schemas.microsoft.com/office/powerpoint/2010/main" val="232965780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AA95FA-E564-48A6-862B-7AF14FA19431}"/>
              </a:ext>
            </a:extLst>
          </p:cNvPr>
          <p:cNvSpPr>
            <a:spLocks noGrp="1"/>
          </p:cNvSpPr>
          <p:nvPr>
            <p:ph type="title"/>
          </p:nvPr>
        </p:nvSpPr>
        <p:spPr/>
        <p:txBody>
          <a:bodyPr/>
          <a:lstStyle/>
          <a:p>
            <a:r>
              <a:rPr lang="es-MX" dirty="0"/>
              <a:t>Encabezado de respuesta</a:t>
            </a:r>
          </a:p>
        </p:txBody>
      </p:sp>
      <p:sp>
        <p:nvSpPr>
          <p:cNvPr id="3" name="Marcador de contenido 2">
            <a:extLst>
              <a:ext uri="{FF2B5EF4-FFF2-40B4-BE49-F238E27FC236}">
                <a16:creationId xmlns:a16="http://schemas.microsoft.com/office/drawing/2014/main" id="{CCE93225-A33B-44FD-8E53-95490A9B4FEA}"/>
              </a:ext>
            </a:extLst>
          </p:cNvPr>
          <p:cNvSpPr>
            <a:spLocks noGrp="1"/>
          </p:cNvSpPr>
          <p:nvPr>
            <p:ph idx="1"/>
          </p:nvPr>
        </p:nvSpPr>
        <p:spPr/>
        <p:txBody>
          <a:bodyPr>
            <a:normAutofit fontScale="85000" lnSpcReduction="20000"/>
          </a:bodyPr>
          <a:lstStyle/>
          <a:p>
            <a:pPr lvl="0"/>
            <a:r>
              <a:rPr lang="es-MX" b="1" dirty="0"/>
              <a:t>Age</a:t>
            </a:r>
            <a:r>
              <a:rPr lang="es-MX" dirty="0"/>
              <a:t>, estimación del tiempo transcurrido desde que se creó la respuesta.</a:t>
            </a:r>
          </a:p>
          <a:p>
            <a:pPr lvl="0"/>
            <a:r>
              <a:rPr lang="es-MX" b="1" dirty="0" err="1"/>
              <a:t>Location</a:t>
            </a:r>
            <a:r>
              <a:rPr lang="es-MX" dirty="0"/>
              <a:t>, se usa par a redirigir la petición a otra URI.</a:t>
            </a:r>
          </a:p>
          <a:p>
            <a:pPr lvl="0"/>
            <a:r>
              <a:rPr lang="es-MX" b="1" dirty="0"/>
              <a:t>Proxy-</a:t>
            </a:r>
            <a:r>
              <a:rPr lang="es-MX" b="1" dirty="0" err="1"/>
              <a:t>Authenticate</a:t>
            </a:r>
            <a:r>
              <a:rPr lang="es-MX" dirty="0"/>
              <a:t>, ante una respuesta con el código 407 (autentificación proxy requerida), indica el esquema de autentificación.</a:t>
            </a:r>
          </a:p>
          <a:p>
            <a:pPr lvl="0"/>
            <a:r>
              <a:rPr lang="es-MX" b="1" dirty="0" err="1"/>
              <a:t>Public</a:t>
            </a:r>
            <a:r>
              <a:rPr lang="es-MX" dirty="0"/>
              <a:t>, da la lista de métodos soportados por el servidor.</a:t>
            </a:r>
          </a:p>
          <a:p>
            <a:pPr lvl="0"/>
            <a:r>
              <a:rPr lang="es-MX" b="1" dirty="0" err="1"/>
              <a:t>Retry</a:t>
            </a:r>
            <a:r>
              <a:rPr lang="es-MX" b="1" dirty="0"/>
              <a:t>-After</a:t>
            </a:r>
            <a:r>
              <a:rPr lang="es-MX" dirty="0"/>
              <a:t>, ante un servicio no disponible da una fecha para volver a intentarlo.</a:t>
            </a:r>
          </a:p>
          <a:p>
            <a:pPr lvl="0"/>
            <a:r>
              <a:rPr lang="es-MX" b="1" dirty="0"/>
              <a:t>Server</a:t>
            </a:r>
            <a:r>
              <a:rPr lang="es-MX" dirty="0"/>
              <a:t>, información sobre el servidor que maneja las peticiones.</a:t>
            </a:r>
          </a:p>
          <a:p>
            <a:pPr lvl="0"/>
            <a:r>
              <a:rPr lang="es-MX" b="1" dirty="0"/>
              <a:t>Vary</a:t>
            </a:r>
            <a:r>
              <a:rPr lang="es-MX" dirty="0"/>
              <a:t>, indica que hay varias respuestas y el servidor ha escogido una.</a:t>
            </a:r>
          </a:p>
          <a:p>
            <a:pPr lvl="0"/>
            <a:r>
              <a:rPr lang="es-MX" b="1" dirty="0" err="1"/>
              <a:t>Warning</a:t>
            </a:r>
            <a:r>
              <a:rPr lang="es-MX" dirty="0"/>
              <a:t>, usada para aportar información adicional sobre el estado de la respuesta.</a:t>
            </a:r>
          </a:p>
          <a:p>
            <a:pPr lvl="0"/>
            <a:r>
              <a:rPr lang="es-MX" b="1" dirty="0"/>
              <a:t>WWW-</a:t>
            </a:r>
            <a:r>
              <a:rPr lang="es-MX" b="1" dirty="0" err="1"/>
              <a:t>Authenticate</a:t>
            </a:r>
            <a:r>
              <a:rPr lang="es-MX" dirty="0"/>
              <a:t>, indica el esquema de autentificación y los parámetros aplicables a la URI.</a:t>
            </a:r>
          </a:p>
          <a:p>
            <a:endParaRPr lang="es-MX" dirty="0"/>
          </a:p>
        </p:txBody>
      </p:sp>
    </p:spTree>
    <p:extLst>
      <p:ext uri="{BB962C8B-B14F-4D97-AF65-F5344CB8AC3E}">
        <p14:creationId xmlns:p14="http://schemas.microsoft.com/office/powerpoint/2010/main" val="92268443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7D534E-E0D9-481E-8630-AB27898403A2}"/>
              </a:ext>
            </a:extLst>
          </p:cNvPr>
          <p:cNvSpPr>
            <a:spLocks noGrp="1"/>
          </p:cNvSpPr>
          <p:nvPr>
            <p:ph type="title"/>
          </p:nvPr>
        </p:nvSpPr>
        <p:spPr/>
        <p:txBody>
          <a:bodyPr/>
          <a:lstStyle/>
          <a:p>
            <a:r>
              <a:rPr lang="es-MX" dirty="0"/>
              <a:t>Encabezado de entidad</a:t>
            </a:r>
          </a:p>
        </p:txBody>
      </p:sp>
      <p:sp>
        <p:nvSpPr>
          <p:cNvPr id="3" name="Marcador de contenido 2">
            <a:extLst>
              <a:ext uri="{FF2B5EF4-FFF2-40B4-BE49-F238E27FC236}">
                <a16:creationId xmlns:a16="http://schemas.microsoft.com/office/drawing/2014/main" id="{21FE6B6C-9FCF-41C1-ABF0-A07BE289C231}"/>
              </a:ext>
            </a:extLst>
          </p:cNvPr>
          <p:cNvSpPr>
            <a:spLocks noGrp="1"/>
          </p:cNvSpPr>
          <p:nvPr>
            <p:ph idx="1"/>
          </p:nvPr>
        </p:nvSpPr>
        <p:spPr/>
        <p:txBody>
          <a:bodyPr/>
          <a:lstStyle/>
          <a:p>
            <a:pPr lvl="0"/>
            <a:r>
              <a:rPr lang="es-MX" b="1" dirty="0" err="1"/>
              <a:t>Allow</a:t>
            </a:r>
            <a:r>
              <a:rPr lang="es-MX" dirty="0"/>
              <a:t>, da los métodos soportados por el recurso designado por la URI.</a:t>
            </a:r>
          </a:p>
          <a:p>
            <a:pPr lvl="0"/>
            <a:r>
              <a:rPr lang="es-MX" b="1" dirty="0"/>
              <a:t>Content-Base</a:t>
            </a:r>
            <a:r>
              <a:rPr lang="es-MX" dirty="0"/>
              <a:t>, indica la URI base para resolver las URI relativas.</a:t>
            </a:r>
          </a:p>
          <a:p>
            <a:pPr lvl="0"/>
            <a:r>
              <a:rPr lang="es-MX" b="1" dirty="0"/>
              <a:t>Content-</a:t>
            </a:r>
            <a:r>
              <a:rPr lang="es-MX" b="1" dirty="0" err="1"/>
              <a:t>Encoding</a:t>
            </a:r>
            <a:r>
              <a:rPr lang="es-MX" dirty="0"/>
              <a:t>, indica una codificación adicional aplicada al contenido (a parte de la aplicada por el tipo).</a:t>
            </a:r>
          </a:p>
          <a:p>
            <a:pPr lvl="0"/>
            <a:r>
              <a:rPr lang="es-MX" b="1" dirty="0"/>
              <a:t>Content-</a:t>
            </a:r>
            <a:r>
              <a:rPr lang="es-MX" b="1" dirty="0" err="1"/>
              <a:t>Language</a:t>
            </a:r>
            <a:r>
              <a:rPr lang="es-MX" dirty="0"/>
              <a:t>, describe el idioma del contenido.</a:t>
            </a:r>
          </a:p>
          <a:p>
            <a:pPr lvl="0"/>
            <a:r>
              <a:rPr lang="es-MX" b="1" dirty="0"/>
              <a:t>Content-</a:t>
            </a:r>
            <a:r>
              <a:rPr lang="es-MX" b="1" dirty="0" err="1"/>
              <a:t>Length</a:t>
            </a:r>
            <a:r>
              <a:rPr lang="es-MX" dirty="0"/>
              <a:t>, indica el tamaño del contenido del mensaje.</a:t>
            </a:r>
          </a:p>
          <a:p>
            <a:r>
              <a:rPr lang="es-MX" b="1" dirty="0"/>
              <a:t>Content-</a:t>
            </a:r>
            <a:r>
              <a:rPr lang="es-MX" b="1" dirty="0" err="1"/>
              <a:t>Location</a:t>
            </a:r>
            <a:r>
              <a:rPr lang="es-MX" dirty="0"/>
              <a:t>, da información sobre la localización del recurso que da el contenido del mensaje.</a:t>
            </a:r>
          </a:p>
        </p:txBody>
      </p:sp>
    </p:spTree>
    <p:extLst>
      <p:ext uri="{BB962C8B-B14F-4D97-AF65-F5344CB8AC3E}">
        <p14:creationId xmlns:p14="http://schemas.microsoft.com/office/powerpoint/2010/main" val="360844031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25463B-E836-469C-B625-35339038DE7F}"/>
              </a:ext>
            </a:extLst>
          </p:cNvPr>
          <p:cNvSpPr>
            <a:spLocks noGrp="1"/>
          </p:cNvSpPr>
          <p:nvPr>
            <p:ph type="title"/>
          </p:nvPr>
        </p:nvSpPr>
        <p:spPr/>
        <p:txBody>
          <a:bodyPr/>
          <a:lstStyle/>
          <a:p>
            <a:endParaRPr lang="es-MX" dirty="0"/>
          </a:p>
        </p:txBody>
      </p:sp>
      <p:sp>
        <p:nvSpPr>
          <p:cNvPr id="3" name="Marcador de texto 2">
            <a:extLst>
              <a:ext uri="{FF2B5EF4-FFF2-40B4-BE49-F238E27FC236}">
                <a16:creationId xmlns:a16="http://schemas.microsoft.com/office/drawing/2014/main" id="{F9C019DF-8A05-432B-A32F-E8262985A70A}"/>
              </a:ext>
            </a:extLst>
          </p:cNvPr>
          <p:cNvSpPr>
            <a:spLocks noGrp="1"/>
          </p:cNvSpPr>
          <p:nvPr>
            <p:ph type="body" idx="1"/>
          </p:nvPr>
        </p:nvSpPr>
        <p:spPr/>
        <p:txBody>
          <a:bodyPr/>
          <a:lstStyle/>
          <a:p>
            <a:r>
              <a:rPr lang="es-MX" dirty="0"/>
              <a:t>3.2.4 Protocolo SMTP</a:t>
            </a:r>
          </a:p>
        </p:txBody>
      </p:sp>
    </p:spTree>
    <p:extLst>
      <p:ext uri="{BB962C8B-B14F-4D97-AF65-F5344CB8AC3E}">
        <p14:creationId xmlns:p14="http://schemas.microsoft.com/office/powerpoint/2010/main" val="270830052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073E5592-115B-4053-8A0D-41D8EEA05454}"/>
              </a:ext>
            </a:extLst>
          </p:cNvPr>
          <p:cNvSpPr>
            <a:spLocks noGrp="1"/>
          </p:cNvSpPr>
          <p:nvPr>
            <p:ph type="title"/>
          </p:nvPr>
        </p:nvSpPr>
        <p:spPr/>
        <p:txBody>
          <a:bodyPr/>
          <a:lstStyle/>
          <a:p>
            <a:r>
              <a:rPr lang="es-MX" dirty="0"/>
              <a:t>El sistema de correo electrónico</a:t>
            </a:r>
          </a:p>
        </p:txBody>
      </p:sp>
      <p:sp>
        <p:nvSpPr>
          <p:cNvPr id="5" name="Marcador de contenido 4">
            <a:extLst>
              <a:ext uri="{FF2B5EF4-FFF2-40B4-BE49-F238E27FC236}">
                <a16:creationId xmlns:a16="http://schemas.microsoft.com/office/drawing/2014/main" id="{D6FC2F8A-530F-4BB8-AA09-B13FBD8240B3}"/>
              </a:ext>
            </a:extLst>
          </p:cNvPr>
          <p:cNvSpPr>
            <a:spLocks noGrp="1"/>
          </p:cNvSpPr>
          <p:nvPr>
            <p:ph idx="1"/>
          </p:nvPr>
        </p:nvSpPr>
        <p:spPr/>
        <p:txBody>
          <a:bodyPr/>
          <a:lstStyle/>
          <a:p>
            <a:r>
              <a:rPr lang="es-MX" dirty="0"/>
              <a:t>El correo electrónico sigue siendo uno de los usos mas importantes del internet.</a:t>
            </a:r>
          </a:p>
          <a:p>
            <a:r>
              <a:rPr lang="es-MX" dirty="0"/>
              <a:t>En su forma mas simple permite enviar y recibir cartas electrónicas de una computadora a otra</a:t>
            </a:r>
          </a:p>
          <a:p>
            <a:r>
              <a:rPr lang="es-MX" dirty="0"/>
              <a:t>SMTP o protocolo simple de transmisión de correos, es el protocolo estándar de internet para el intercambio de correo electrónico</a:t>
            </a:r>
          </a:p>
          <a:p>
            <a:r>
              <a:rPr lang="es-MX" dirty="0"/>
              <a:t>SMTP necesita que el sistema de transmisión ponga a su disposición un canal de comunicación fiable y con entrega ordenada de paquetes por lo que se usa TCP en el puerto 25</a:t>
            </a:r>
          </a:p>
        </p:txBody>
      </p:sp>
    </p:spTree>
    <p:extLst>
      <p:ext uri="{BB962C8B-B14F-4D97-AF65-F5344CB8AC3E}">
        <p14:creationId xmlns:p14="http://schemas.microsoft.com/office/powerpoint/2010/main" val="162712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Resolución directa e inversa</a:t>
            </a:r>
          </a:p>
        </p:txBody>
      </p:sp>
      <p:sp>
        <p:nvSpPr>
          <p:cNvPr id="3" name="Marcador de contenido 2"/>
          <p:cNvSpPr>
            <a:spLocks noGrp="1"/>
          </p:cNvSpPr>
          <p:nvPr>
            <p:ph idx="1"/>
          </p:nvPr>
        </p:nvSpPr>
        <p:spPr/>
        <p:txBody>
          <a:bodyPr>
            <a:normAutofit/>
          </a:bodyPr>
          <a:lstStyle/>
          <a:p>
            <a:r>
              <a:rPr lang="es-MX" dirty="0"/>
              <a:t>Resolución directa</a:t>
            </a:r>
          </a:p>
          <a:p>
            <a:pPr lvl="1"/>
            <a:r>
              <a:rPr lang="es-MX" dirty="0"/>
              <a:t>Cuando el usuario proporciona al servidor de nombres el nombre de un recurso de la red y el servidor le devuelve la dirección de red de dicho recurso.</a:t>
            </a:r>
          </a:p>
          <a:p>
            <a:r>
              <a:rPr lang="es-MX" dirty="0"/>
              <a:t>Resolución inversa</a:t>
            </a:r>
          </a:p>
          <a:p>
            <a:pPr lvl="1"/>
            <a:r>
              <a:rPr lang="es-MX" dirty="0"/>
              <a:t>El usuario proporciona al servidor una dirección de red de un recurso y obtiene el nombre con los cuales es conocido dicho recurso en la red.</a:t>
            </a:r>
          </a:p>
          <a:p>
            <a:pPr lvl="1"/>
            <a:r>
              <a:rPr lang="es-MX" dirty="0"/>
              <a:t>Los Servidores de nombres pueden o no implementar la resolución inversa, ya que se trata de una solución opcional.</a:t>
            </a:r>
          </a:p>
        </p:txBody>
      </p:sp>
    </p:spTree>
    <p:extLst>
      <p:ext uri="{BB962C8B-B14F-4D97-AF65-F5344CB8AC3E}">
        <p14:creationId xmlns:p14="http://schemas.microsoft.com/office/powerpoint/2010/main" val="149227809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631A7E-4428-4C92-96F5-14257B723489}"/>
              </a:ext>
            </a:extLst>
          </p:cNvPr>
          <p:cNvSpPr>
            <a:spLocks noGrp="1"/>
          </p:cNvSpPr>
          <p:nvPr>
            <p:ph type="title"/>
          </p:nvPr>
        </p:nvSpPr>
        <p:spPr/>
        <p:txBody>
          <a:bodyPr/>
          <a:lstStyle/>
          <a:p>
            <a:r>
              <a:rPr lang="es-MX" dirty="0"/>
              <a:t>Historia de SMTP (Simple Mail Transfer </a:t>
            </a:r>
            <a:r>
              <a:rPr lang="es-MX" dirty="0" err="1"/>
              <a:t>Protocol</a:t>
            </a:r>
            <a:r>
              <a:rPr lang="es-MX" dirty="0"/>
              <a:t>)</a:t>
            </a:r>
          </a:p>
        </p:txBody>
      </p:sp>
      <p:sp>
        <p:nvSpPr>
          <p:cNvPr id="3" name="Marcador de contenido 2">
            <a:extLst>
              <a:ext uri="{FF2B5EF4-FFF2-40B4-BE49-F238E27FC236}">
                <a16:creationId xmlns:a16="http://schemas.microsoft.com/office/drawing/2014/main" id="{29EC89E4-CCAE-4FA9-AD04-35E7A77A12DF}"/>
              </a:ext>
            </a:extLst>
          </p:cNvPr>
          <p:cNvSpPr>
            <a:spLocks noGrp="1"/>
          </p:cNvSpPr>
          <p:nvPr>
            <p:ph idx="1"/>
          </p:nvPr>
        </p:nvSpPr>
        <p:spPr/>
        <p:txBody>
          <a:bodyPr>
            <a:normAutofit lnSpcReduction="10000"/>
          </a:bodyPr>
          <a:lstStyle/>
          <a:p>
            <a:r>
              <a:rPr lang="es-MX" dirty="0"/>
              <a:t>El correo electrónico se desarrollo originalmente como parte de FTP</a:t>
            </a:r>
          </a:p>
          <a:p>
            <a:r>
              <a:rPr lang="es-MX" dirty="0"/>
              <a:t>En 1980 se sentaron las bases de lo que sería SMTP a partir de la caja correo del ftp </a:t>
            </a:r>
          </a:p>
          <a:p>
            <a:r>
              <a:rPr lang="es-MX" dirty="0"/>
              <a:t>SMTP fue publicado en el RFC 821 en agosto de 1982</a:t>
            </a:r>
          </a:p>
          <a:p>
            <a:r>
              <a:rPr lang="es-MX" dirty="0"/>
              <a:t>SMTP ha seguido evolucionando para cubrir los requerimientos actuales</a:t>
            </a:r>
          </a:p>
          <a:p>
            <a:r>
              <a:rPr lang="es-MX" dirty="0"/>
              <a:t>Se pensó en que los sistemas intercambiaran mensajes en una época en la que las computadoras eran grandes y tenían múltiples usuarios</a:t>
            </a:r>
          </a:p>
          <a:p>
            <a:r>
              <a:rPr lang="es-MX" dirty="0"/>
              <a:t>Cuando las computadoras personales cobran fuerza fue necesario otro tipo de protocolo y surge POP en 1984</a:t>
            </a:r>
          </a:p>
        </p:txBody>
      </p:sp>
    </p:spTree>
    <p:extLst>
      <p:ext uri="{BB962C8B-B14F-4D97-AF65-F5344CB8AC3E}">
        <p14:creationId xmlns:p14="http://schemas.microsoft.com/office/powerpoint/2010/main" val="286694010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AC858E-56F9-4AA6-801B-38BAEBAA0B66}"/>
              </a:ext>
            </a:extLst>
          </p:cNvPr>
          <p:cNvSpPr>
            <a:spLocks noGrp="1"/>
          </p:cNvSpPr>
          <p:nvPr>
            <p:ph type="title"/>
          </p:nvPr>
        </p:nvSpPr>
        <p:spPr/>
        <p:txBody>
          <a:bodyPr/>
          <a:lstStyle/>
          <a:p>
            <a:r>
              <a:rPr lang="es-MX" dirty="0"/>
              <a:t>Estructura de SMTP y POP</a:t>
            </a:r>
          </a:p>
        </p:txBody>
      </p:sp>
      <p:sp>
        <p:nvSpPr>
          <p:cNvPr id="3" name="Marcador de contenido 2">
            <a:extLst>
              <a:ext uri="{FF2B5EF4-FFF2-40B4-BE49-F238E27FC236}">
                <a16:creationId xmlns:a16="http://schemas.microsoft.com/office/drawing/2014/main" id="{25C543C3-D7CF-4041-91BF-DB08C8815AC3}"/>
              </a:ext>
            </a:extLst>
          </p:cNvPr>
          <p:cNvSpPr>
            <a:spLocks noGrp="1"/>
          </p:cNvSpPr>
          <p:nvPr>
            <p:ph idx="1"/>
          </p:nvPr>
        </p:nvSpPr>
        <p:spPr/>
        <p:txBody>
          <a:bodyPr/>
          <a:lstStyle/>
          <a:p>
            <a:r>
              <a:rPr lang="es-MX" dirty="0"/>
              <a:t>POP, en su especificación inicial solo permite funciones básicas como recuperar todos los mensajes, mantenerlos en el servidor o borrarlos.</a:t>
            </a:r>
          </a:p>
          <a:p>
            <a:r>
              <a:rPr lang="es-MX" dirty="0"/>
              <a:t>Con las nuevas versiones las opciones se han incrementado</a:t>
            </a:r>
          </a:p>
          <a:p>
            <a:r>
              <a:rPr lang="es-MX" dirty="0"/>
              <a:t>Tenemos dos tipos de agentes involucrados en la transferencia de correos, MUA y MTA</a:t>
            </a:r>
          </a:p>
          <a:p>
            <a:pPr lvl="1"/>
            <a:r>
              <a:rPr lang="es-MX" dirty="0"/>
              <a:t>MUA, agente de usuario que consiste en una interfaz para leer y escribir los mensajes (POP)</a:t>
            </a:r>
          </a:p>
          <a:p>
            <a:pPr lvl="1"/>
            <a:r>
              <a:rPr lang="es-MX" dirty="0"/>
              <a:t>MTA, agente de transporte, encargado del transporte de los mensajes (SMTP)</a:t>
            </a:r>
          </a:p>
        </p:txBody>
      </p:sp>
    </p:spTree>
    <p:extLst>
      <p:ext uri="{BB962C8B-B14F-4D97-AF65-F5344CB8AC3E}">
        <p14:creationId xmlns:p14="http://schemas.microsoft.com/office/powerpoint/2010/main" val="398548804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C31693DA-4ED3-4228-98E1-1E6F45E5DBAD}"/>
              </a:ext>
            </a:extLst>
          </p:cNvPr>
          <p:cNvSpPr>
            <a:spLocks noGrp="1"/>
          </p:cNvSpPr>
          <p:nvPr>
            <p:ph type="title"/>
          </p:nvPr>
        </p:nvSpPr>
        <p:spPr/>
        <p:txBody>
          <a:bodyPr/>
          <a:lstStyle/>
          <a:p>
            <a:r>
              <a:rPr lang="es-MX" dirty="0"/>
              <a:t>Estructura general del sistema de correo electrónico</a:t>
            </a:r>
          </a:p>
        </p:txBody>
      </p:sp>
      <p:sp>
        <p:nvSpPr>
          <p:cNvPr id="2" name="Elipse 1">
            <a:extLst>
              <a:ext uri="{FF2B5EF4-FFF2-40B4-BE49-F238E27FC236}">
                <a16:creationId xmlns:a16="http://schemas.microsoft.com/office/drawing/2014/main" id="{261831DD-CFC4-4A3A-9845-0C2D349138CE}"/>
              </a:ext>
            </a:extLst>
          </p:cNvPr>
          <p:cNvSpPr/>
          <p:nvPr/>
        </p:nvSpPr>
        <p:spPr>
          <a:xfrm>
            <a:off x="1233714" y="3429000"/>
            <a:ext cx="1364343" cy="6726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rPr>
              <a:t>MUA</a:t>
            </a:r>
          </a:p>
        </p:txBody>
      </p:sp>
      <p:sp>
        <p:nvSpPr>
          <p:cNvPr id="6" name="Elipse 5">
            <a:extLst>
              <a:ext uri="{FF2B5EF4-FFF2-40B4-BE49-F238E27FC236}">
                <a16:creationId xmlns:a16="http://schemas.microsoft.com/office/drawing/2014/main" id="{BAB0297B-3D57-4FF6-AA9F-0A84BCE8817B}"/>
              </a:ext>
            </a:extLst>
          </p:cNvPr>
          <p:cNvSpPr/>
          <p:nvPr/>
        </p:nvSpPr>
        <p:spPr>
          <a:xfrm>
            <a:off x="8919028" y="3429000"/>
            <a:ext cx="1364343" cy="6726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rPr>
              <a:t>MUA</a:t>
            </a:r>
          </a:p>
        </p:txBody>
      </p:sp>
      <p:sp>
        <p:nvSpPr>
          <p:cNvPr id="3" name="Rectángulo 2">
            <a:extLst>
              <a:ext uri="{FF2B5EF4-FFF2-40B4-BE49-F238E27FC236}">
                <a16:creationId xmlns:a16="http://schemas.microsoft.com/office/drawing/2014/main" id="{CE2487FC-5203-4F55-837C-D2A27596D6F4}"/>
              </a:ext>
            </a:extLst>
          </p:cNvPr>
          <p:cNvSpPr/>
          <p:nvPr/>
        </p:nvSpPr>
        <p:spPr>
          <a:xfrm>
            <a:off x="3418112" y="3518750"/>
            <a:ext cx="1219200" cy="49427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rPr>
              <a:t>MTA</a:t>
            </a:r>
          </a:p>
        </p:txBody>
      </p:sp>
      <p:sp>
        <p:nvSpPr>
          <p:cNvPr id="9" name="Rectángulo 8">
            <a:extLst>
              <a:ext uri="{FF2B5EF4-FFF2-40B4-BE49-F238E27FC236}">
                <a16:creationId xmlns:a16="http://schemas.microsoft.com/office/drawing/2014/main" id="{D5C425B9-E751-47D5-AECE-AB6E6B86EFDF}"/>
              </a:ext>
            </a:extLst>
          </p:cNvPr>
          <p:cNvSpPr/>
          <p:nvPr/>
        </p:nvSpPr>
        <p:spPr>
          <a:xfrm>
            <a:off x="6879773" y="3518750"/>
            <a:ext cx="1219200" cy="49427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rPr>
              <a:t>MTA</a:t>
            </a:r>
          </a:p>
        </p:txBody>
      </p:sp>
      <p:cxnSp>
        <p:nvCxnSpPr>
          <p:cNvPr id="10" name="Conector: curvado 9">
            <a:extLst>
              <a:ext uri="{FF2B5EF4-FFF2-40B4-BE49-F238E27FC236}">
                <a16:creationId xmlns:a16="http://schemas.microsoft.com/office/drawing/2014/main" id="{A37C9612-036C-47EB-ACA4-8CB17D759B71}"/>
              </a:ext>
            </a:extLst>
          </p:cNvPr>
          <p:cNvCxnSpPr>
            <a:stCxn id="2" idx="7"/>
            <a:endCxn id="3" idx="0"/>
          </p:cNvCxnSpPr>
          <p:nvPr/>
        </p:nvCxnSpPr>
        <p:spPr>
          <a:xfrm rot="5400000" flipH="1" flipV="1">
            <a:off x="3208605" y="2708400"/>
            <a:ext cx="8757" cy="1629458"/>
          </a:xfrm>
          <a:prstGeom prst="curvedConnector3">
            <a:avLst>
              <a:gd name="adj1" fmla="val 3735377"/>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1" name="Conector: curvado 10">
            <a:extLst>
              <a:ext uri="{FF2B5EF4-FFF2-40B4-BE49-F238E27FC236}">
                <a16:creationId xmlns:a16="http://schemas.microsoft.com/office/drawing/2014/main" id="{4B481A13-6796-4066-8B04-B24EED1D745E}"/>
              </a:ext>
            </a:extLst>
          </p:cNvPr>
          <p:cNvCxnSpPr>
            <a:cxnSpLocks/>
            <a:stCxn id="3" idx="2"/>
            <a:endCxn id="2" idx="5"/>
          </p:cNvCxnSpPr>
          <p:nvPr/>
        </p:nvCxnSpPr>
        <p:spPr>
          <a:xfrm rot="5400000" flipH="1">
            <a:off x="3208038" y="3193355"/>
            <a:ext cx="9890" cy="1629458"/>
          </a:xfrm>
          <a:prstGeom prst="curvedConnector3">
            <a:avLst>
              <a:gd name="adj1" fmla="val -3207452"/>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4" name="Conector: curvado 13">
            <a:extLst>
              <a:ext uri="{FF2B5EF4-FFF2-40B4-BE49-F238E27FC236}">
                <a16:creationId xmlns:a16="http://schemas.microsoft.com/office/drawing/2014/main" id="{06BA4EF9-9CAC-4FC6-ADA0-5E431FDB35D4}"/>
              </a:ext>
            </a:extLst>
          </p:cNvPr>
          <p:cNvCxnSpPr>
            <a:cxnSpLocks/>
            <a:stCxn id="3" idx="0"/>
            <a:endCxn id="9" idx="0"/>
          </p:cNvCxnSpPr>
          <p:nvPr/>
        </p:nvCxnSpPr>
        <p:spPr>
          <a:xfrm rot="5400000" flipH="1" flipV="1">
            <a:off x="5758542" y="1787920"/>
            <a:ext cx="12700" cy="3461661"/>
          </a:xfrm>
          <a:prstGeom prst="curvedConnector3">
            <a:avLst>
              <a:gd name="adj1" fmla="val 1800000"/>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7" name="Conector: curvado 16">
            <a:extLst>
              <a:ext uri="{FF2B5EF4-FFF2-40B4-BE49-F238E27FC236}">
                <a16:creationId xmlns:a16="http://schemas.microsoft.com/office/drawing/2014/main" id="{C1FC4283-22F9-4259-AB3D-EDED829B17EA}"/>
              </a:ext>
            </a:extLst>
          </p:cNvPr>
          <p:cNvCxnSpPr>
            <a:cxnSpLocks/>
            <a:stCxn id="3" idx="2"/>
            <a:endCxn id="9" idx="2"/>
          </p:cNvCxnSpPr>
          <p:nvPr/>
        </p:nvCxnSpPr>
        <p:spPr>
          <a:xfrm rot="16200000" flipH="1">
            <a:off x="5758542" y="2282198"/>
            <a:ext cx="12700" cy="3461661"/>
          </a:xfrm>
          <a:prstGeom prst="curvedConnector3">
            <a:avLst>
              <a:gd name="adj1" fmla="val 1800000"/>
            </a:avLst>
          </a:prstGeom>
          <a:ln w="25400">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cxnSp>
        <p:nvCxnSpPr>
          <p:cNvPr id="20" name="Conector: curvado 19">
            <a:extLst>
              <a:ext uri="{FF2B5EF4-FFF2-40B4-BE49-F238E27FC236}">
                <a16:creationId xmlns:a16="http://schemas.microsoft.com/office/drawing/2014/main" id="{C9340667-4626-4EAC-8220-95F8EB7BEFEA}"/>
              </a:ext>
            </a:extLst>
          </p:cNvPr>
          <p:cNvCxnSpPr/>
          <p:nvPr/>
        </p:nvCxnSpPr>
        <p:spPr>
          <a:xfrm rot="5400000" flipH="1" flipV="1">
            <a:off x="8353014" y="2700066"/>
            <a:ext cx="8757" cy="1629458"/>
          </a:xfrm>
          <a:prstGeom prst="curvedConnector3">
            <a:avLst>
              <a:gd name="adj1" fmla="val 3735377"/>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Conector: curvado 20">
            <a:extLst>
              <a:ext uri="{FF2B5EF4-FFF2-40B4-BE49-F238E27FC236}">
                <a16:creationId xmlns:a16="http://schemas.microsoft.com/office/drawing/2014/main" id="{1C026456-A282-4CDE-85FB-35BCAF2A20CB}"/>
              </a:ext>
            </a:extLst>
          </p:cNvPr>
          <p:cNvCxnSpPr>
            <a:cxnSpLocks/>
          </p:cNvCxnSpPr>
          <p:nvPr/>
        </p:nvCxnSpPr>
        <p:spPr>
          <a:xfrm rot="5400000" flipH="1">
            <a:off x="8352447" y="3185021"/>
            <a:ext cx="9890" cy="1629458"/>
          </a:xfrm>
          <a:prstGeom prst="curvedConnector3">
            <a:avLst>
              <a:gd name="adj1" fmla="val -3207452"/>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CuadroTexto 21">
            <a:extLst>
              <a:ext uri="{FF2B5EF4-FFF2-40B4-BE49-F238E27FC236}">
                <a16:creationId xmlns:a16="http://schemas.microsoft.com/office/drawing/2014/main" id="{A562052F-138B-43AE-862F-194C70364644}"/>
              </a:ext>
            </a:extLst>
          </p:cNvPr>
          <p:cNvSpPr txBox="1"/>
          <p:nvPr/>
        </p:nvSpPr>
        <p:spPr>
          <a:xfrm>
            <a:off x="5341252" y="3525101"/>
            <a:ext cx="898003" cy="461665"/>
          </a:xfrm>
          <a:prstGeom prst="rect">
            <a:avLst/>
          </a:prstGeom>
          <a:noFill/>
        </p:spPr>
        <p:txBody>
          <a:bodyPr wrap="none" rtlCol="0">
            <a:spAutoFit/>
          </a:bodyPr>
          <a:lstStyle/>
          <a:p>
            <a:r>
              <a:rPr lang="es-MX" sz="2400" dirty="0"/>
              <a:t>SMTP</a:t>
            </a:r>
          </a:p>
        </p:txBody>
      </p:sp>
      <p:sp>
        <p:nvSpPr>
          <p:cNvPr id="23" name="CuadroTexto 22">
            <a:extLst>
              <a:ext uri="{FF2B5EF4-FFF2-40B4-BE49-F238E27FC236}">
                <a16:creationId xmlns:a16="http://schemas.microsoft.com/office/drawing/2014/main" id="{9594BE77-B971-458D-A947-05EFBCF5F3C1}"/>
              </a:ext>
            </a:extLst>
          </p:cNvPr>
          <p:cNvSpPr txBox="1"/>
          <p:nvPr/>
        </p:nvSpPr>
        <p:spPr>
          <a:xfrm>
            <a:off x="8019137" y="4346444"/>
            <a:ext cx="898003" cy="461665"/>
          </a:xfrm>
          <a:prstGeom prst="rect">
            <a:avLst/>
          </a:prstGeom>
          <a:noFill/>
        </p:spPr>
        <p:txBody>
          <a:bodyPr wrap="none" rtlCol="0">
            <a:spAutoFit/>
          </a:bodyPr>
          <a:lstStyle/>
          <a:p>
            <a:r>
              <a:rPr lang="es-MX" sz="2400" dirty="0"/>
              <a:t>SMTP</a:t>
            </a:r>
          </a:p>
        </p:txBody>
      </p:sp>
      <p:sp>
        <p:nvSpPr>
          <p:cNvPr id="24" name="CuadroTexto 23">
            <a:extLst>
              <a:ext uri="{FF2B5EF4-FFF2-40B4-BE49-F238E27FC236}">
                <a16:creationId xmlns:a16="http://schemas.microsoft.com/office/drawing/2014/main" id="{97986538-13FA-4ADC-93D9-C4B02C9DB892}"/>
              </a:ext>
            </a:extLst>
          </p:cNvPr>
          <p:cNvSpPr txBox="1"/>
          <p:nvPr/>
        </p:nvSpPr>
        <p:spPr>
          <a:xfrm>
            <a:off x="2763981" y="2710210"/>
            <a:ext cx="898003" cy="461665"/>
          </a:xfrm>
          <a:prstGeom prst="rect">
            <a:avLst/>
          </a:prstGeom>
          <a:noFill/>
        </p:spPr>
        <p:txBody>
          <a:bodyPr wrap="none" rtlCol="0">
            <a:spAutoFit/>
          </a:bodyPr>
          <a:lstStyle/>
          <a:p>
            <a:r>
              <a:rPr lang="es-MX" sz="2400" dirty="0"/>
              <a:t>SMTP</a:t>
            </a:r>
          </a:p>
        </p:txBody>
      </p:sp>
      <p:sp>
        <p:nvSpPr>
          <p:cNvPr id="25" name="CuadroTexto 24">
            <a:extLst>
              <a:ext uri="{FF2B5EF4-FFF2-40B4-BE49-F238E27FC236}">
                <a16:creationId xmlns:a16="http://schemas.microsoft.com/office/drawing/2014/main" id="{A2E86A37-392A-4039-8CC5-0E9F4553D58E}"/>
              </a:ext>
            </a:extLst>
          </p:cNvPr>
          <p:cNvSpPr txBox="1"/>
          <p:nvPr/>
        </p:nvSpPr>
        <p:spPr>
          <a:xfrm>
            <a:off x="2372046" y="4410597"/>
            <a:ext cx="1681871" cy="461665"/>
          </a:xfrm>
          <a:prstGeom prst="rect">
            <a:avLst/>
          </a:prstGeom>
          <a:noFill/>
        </p:spPr>
        <p:txBody>
          <a:bodyPr wrap="none" rtlCol="0">
            <a:spAutoFit/>
          </a:bodyPr>
          <a:lstStyle/>
          <a:p>
            <a:r>
              <a:rPr lang="es-MX" sz="2400" dirty="0"/>
              <a:t>POP o IMAP</a:t>
            </a:r>
          </a:p>
        </p:txBody>
      </p:sp>
      <p:sp>
        <p:nvSpPr>
          <p:cNvPr id="26" name="CuadroTexto 25">
            <a:extLst>
              <a:ext uri="{FF2B5EF4-FFF2-40B4-BE49-F238E27FC236}">
                <a16:creationId xmlns:a16="http://schemas.microsoft.com/office/drawing/2014/main" id="{0BDBA9CC-F96B-4947-B294-E73CA5F04E4D}"/>
              </a:ext>
            </a:extLst>
          </p:cNvPr>
          <p:cNvSpPr txBox="1"/>
          <p:nvPr/>
        </p:nvSpPr>
        <p:spPr>
          <a:xfrm>
            <a:off x="7489373" y="2717320"/>
            <a:ext cx="1681871" cy="461665"/>
          </a:xfrm>
          <a:prstGeom prst="rect">
            <a:avLst/>
          </a:prstGeom>
          <a:noFill/>
        </p:spPr>
        <p:txBody>
          <a:bodyPr wrap="none" rtlCol="0">
            <a:spAutoFit/>
          </a:bodyPr>
          <a:lstStyle/>
          <a:p>
            <a:r>
              <a:rPr lang="es-MX" sz="2400" dirty="0"/>
              <a:t>POP o IMAP</a:t>
            </a:r>
          </a:p>
        </p:txBody>
      </p:sp>
    </p:spTree>
    <p:extLst>
      <p:ext uri="{BB962C8B-B14F-4D97-AF65-F5344CB8AC3E}">
        <p14:creationId xmlns:p14="http://schemas.microsoft.com/office/powerpoint/2010/main" val="115773600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ángulo: esquinas redondeadas 33">
            <a:extLst>
              <a:ext uri="{FF2B5EF4-FFF2-40B4-BE49-F238E27FC236}">
                <a16:creationId xmlns:a16="http://schemas.microsoft.com/office/drawing/2014/main" id="{47209EB3-E760-452D-AE44-0DB33FFAFEA8}"/>
              </a:ext>
            </a:extLst>
          </p:cNvPr>
          <p:cNvSpPr/>
          <p:nvPr/>
        </p:nvSpPr>
        <p:spPr>
          <a:xfrm>
            <a:off x="993448" y="2711908"/>
            <a:ext cx="4884836" cy="2992206"/>
          </a:xfrm>
          <a:prstGeom prst="round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3" name="Rectángulo: esquinas redondeadas 32">
            <a:extLst>
              <a:ext uri="{FF2B5EF4-FFF2-40B4-BE49-F238E27FC236}">
                <a16:creationId xmlns:a16="http://schemas.microsoft.com/office/drawing/2014/main" id="{865E6214-2F38-4092-8F56-42B2D42E0774}"/>
              </a:ext>
            </a:extLst>
          </p:cNvPr>
          <p:cNvSpPr/>
          <p:nvPr/>
        </p:nvSpPr>
        <p:spPr>
          <a:xfrm>
            <a:off x="6468964" y="2711908"/>
            <a:ext cx="4884836" cy="2992206"/>
          </a:xfrm>
          <a:prstGeom prst="round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Título 7">
            <a:extLst>
              <a:ext uri="{FF2B5EF4-FFF2-40B4-BE49-F238E27FC236}">
                <a16:creationId xmlns:a16="http://schemas.microsoft.com/office/drawing/2014/main" id="{C31693DA-4ED3-4228-98E1-1E6F45E5DBAD}"/>
              </a:ext>
            </a:extLst>
          </p:cNvPr>
          <p:cNvSpPr>
            <a:spLocks noGrp="1"/>
          </p:cNvSpPr>
          <p:nvPr>
            <p:ph type="title"/>
          </p:nvPr>
        </p:nvSpPr>
        <p:spPr/>
        <p:txBody>
          <a:bodyPr/>
          <a:lstStyle/>
          <a:p>
            <a:r>
              <a:rPr lang="es-MX" dirty="0"/>
              <a:t>Estructura general del sistema de correo electrónico</a:t>
            </a:r>
          </a:p>
        </p:txBody>
      </p:sp>
      <p:sp useBgFill="1">
        <p:nvSpPr>
          <p:cNvPr id="2" name="Rectángulo 1">
            <a:extLst>
              <a:ext uri="{FF2B5EF4-FFF2-40B4-BE49-F238E27FC236}">
                <a16:creationId xmlns:a16="http://schemas.microsoft.com/office/drawing/2014/main" id="{E8B1D6FA-2225-4AC5-82BE-40050DC721BA}"/>
              </a:ext>
            </a:extLst>
          </p:cNvPr>
          <p:cNvSpPr/>
          <p:nvPr/>
        </p:nvSpPr>
        <p:spPr>
          <a:xfrm>
            <a:off x="5210629" y="3077029"/>
            <a:ext cx="1727200" cy="783771"/>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err="1">
                <a:solidFill>
                  <a:schemeClr val="tx1"/>
                </a:solidFill>
              </a:rPr>
              <a:t>Spool</a:t>
            </a:r>
            <a:r>
              <a:rPr lang="es-MX" dirty="0">
                <a:solidFill>
                  <a:schemeClr val="tx1"/>
                </a:solidFill>
              </a:rPr>
              <a:t>, correo saliente</a:t>
            </a:r>
          </a:p>
        </p:txBody>
      </p:sp>
      <p:sp useBgFill="1">
        <p:nvSpPr>
          <p:cNvPr id="5" name="Rectángulo 4">
            <a:extLst>
              <a:ext uri="{FF2B5EF4-FFF2-40B4-BE49-F238E27FC236}">
                <a16:creationId xmlns:a16="http://schemas.microsoft.com/office/drawing/2014/main" id="{34865900-BE29-44B1-9118-E2A0D42AC30D}"/>
              </a:ext>
            </a:extLst>
          </p:cNvPr>
          <p:cNvSpPr/>
          <p:nvPr/>
        </p:nvSpPr>
        <p:spPr>
          <a:xfrm>
            <a:off x="5210629" y="4372657"/>
            <a:ext cx="1727200" cy="783771"/>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rPr>
              <a:t>Buzones correo entrante</a:t>
            </a:r>
          </a:p>
        </p:txBody>
      </p:sp>
      <p:sp>
        <p:nvSpPr>
          <p:cNvPr id="3" name="Elipse 2">
            <a:extLst>
              <a:ext uri="{FF2B5EF4-FFF2-40B4-BE49-F238E27FC236}">
                <a16:creationId xmlns:a16="http://schemas.microsoft.com/office/drawing/2014/main" id="{9EDBC4E7-DE6B-4CDD-9F5C-D6060B431E1D}"/>
              </a:ext>
            </a:extLst>
          </p:cNvPr>
          <p:cNvSpPr/>
          <p:nvPr/>
        </p:nvSpPr>
        <p:spPr>
          <a:xfrm>
            <a:off x="7808686" y="3077029"/>
            <a:ext cx="1364342" cy="783771"/>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rPr>
              <a:t>Cliente</a:t>
            </a:r>
          </a:p>
        </p:txBody>
      </p:sp>
      <p:sp>
        <p:nvSpPr>
          <p:cNvPr id="9" name="Elipse 8">
            <a:extLst>
              <a:ext uri="{FF2B5EF4-FFF2-40B4-BE49-F238E27FC236}">
                <a16:creationId xmlns:a16="http://schemas.microsoft.com/office/drawing/2014/main" id="{53B7C926-7316-4662-AB1A-EFEF73AF7D37}"/>
              </a:ext>
            </a:extLst>
          </p:cNvPr>
          <p:cNvSpPr/>
          <p:nvPr/>
        </p:nvSpPr>
        <p:spPr>
          <a:xfrm>
            <a:off x="7808686" y="4394429"/>
            <a:ext cx="1364343" cy="783771"/>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rPr>
              <a:t>Servidor</a:t>
            </a:r>
          </a:p>
        </p:txBody>
      </p:sp>
      <p:sp>
        <p:nvSpPr>
          <p:cNvPr id="10" name="Elipse 9">
            <a:extLst>
              <a:ext uri="{FF2B5EF4-FFF2-40B4-BE49-F238E27FC236}">
                <a16:creationId xmlns:a16="http://schemas.microsoft.com/office/drawing/2014/main" id="{8FC45FF1-8351-401A-AD0D-22206C904359}"/>
              </a:ext>
            </a:extLst>
          </p:cNvPr>
          <p:cNvSpPr/>
          <p:nvPr/>
        </p:nvSpPr>
        <p:spPr>
          <a:xfrm>
            <a:off x="2823030" y="3207658"/>
            <a:ext cx="1516742" cy="179977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rPr>
              <a:t>Interfaz de usuario</a:t>
            </a:r>
          </a:p>
        </p:txBody>
      </p:sp>
      <p:cxnSp>
        <p:nvCxnSpPr>
          <p:cNvPr id="6" name="Conector recto de flecha 5">
            <a:extLst>
              <a:ext uri="{FF2B5EF4-FFF2-40B4-BE49-F238E27FC236}">
                <a16:creationId xmlns:a16="http://schemas.microsoft.com/office/drawing/2014/main" id="{0D58D837-5D0C-4CBE-9B1D-072F59F09FD3}"/>
              </a:ext>
            </a:extLst>
          </p:cNvPr>
          <p:cNvCxnSpPr>
            <a:cxnSpLocks/>
            <a:stCxn id="10" idx="7"/>
            <a:endCxn id="2" idx="1"/>
          </p:cNvCxnSpPr>
          <p:nvPr/>
        </p:nvCxnSpPr>
        <p:spPr>
          <a:xfrm flipV="1">
            <a:off x="4117650" y="3468915"/>
            <a:ext cx="1092979" cy="2314"/>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EA676FBC-62F0-4821-8172-9530F853C36B}"/>
              </a:ext>
            </a:extLst>
          </p:cNvPr>
          <p:cNvCxnSpPr>
            <a:cxnSpLocks/>
            <a:stCxn id="10" idx="5"/>
            <a:endCxn id="5" idx="1"/>
          </p:cNvCxnSpPr>
          <p:nvPr/>
        </p:nvCxnSpPr>
        <p:spPr>
          <a:xfrm>
            <a:off x="4117650" y="4743859"/>
            <a:ext cx="1092979" cy="20684"/>
          </a:xfrm>
          <a:prstGeom prst="straightConnector1">
            <a:avLst/>
          </a:prstGeom>
          <a:ln w="25400">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cxnSp>
        <p:nvCxnSpPr>
          <p:cNvPr id="17" name="Conector recto de flecha 16">
            <a:extLst>
              <a:ext uri="{FF2B5EF4-FFF2-40B4-BE49-F238E27FC236}">
                <a16:creationId xmlns:a16="http://schemas.microsoft.com/office/drawing/2014/main" id="{46F4F06A-B279-4E65-B791-49FC956F6A00}"/>
              </a:ext>
            </a:extLst>
          </p:cNvPr>
          <p:cNvCxnSpPr>
            <a:cxnSpLocks/>
            <a:stCxn id="2" idx="3"/>
            <a:endCxn id="3" idx="2"/>
          </p:cNvCxnSpPr>
          <p:nvPr/>
        </p:nvCxnSpPr>
        <p:spPr>
          <a:xfrm>
            <a:off x="6937829" y="3468915"/>
            <a:ext cx="870857"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Conector recto de flecha 19">
            <a:extLst>
              <a:ext uri="{FF2B5EF4-FFF2-40B4-BE49-F238E27FC236}">
                <a16:creationId xmlns:a16="http://schemas.microsoft.com/office/drawing/2014/main" id="{18306DB5-7A1D-4B5A-8021-81DCD409DA38}"/>
              </a:ext>
            </a:extLst>
          </p:cNvPr>
          <p:cNvCxnSpPr>
            <a:cxnSpLocks/>
            <a:stCxn id="5" idx="3"/>
            <a:endCxn id="9" idx="2"/>
          </p:cNvCxnSpPr>
          <p:nvPr/>
        </p:nvCxnSpPr>
        <p:spPr>
          <a:xfrm>
            <a:off x="6937829" y="4764543"/>
            <a:ext cx="870857" cy="21772"/>
          </a:xfrm>
          <a:prstGeom prst="straightConnector1">
            <a:avLst/>
          </a:prstGeom>
          <a:ln w="25400">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cxnSp>
        <p:nvCxnSpPr>
          <p:cNvPr id="24" name="Conector recto de flecha 23">
            <a:extLst>
              <a:ext uri="{FF2B5EF4-FFF2-40B4-BE49-F238E27FC236}">
                <a16:creationId xmlns:a16="http://schemas.microsoft.com/office/drawing/2014/main" id="{DE5D286B-5788-486B-9008-8BC880C0063E}"/>
              </a:ext>
            </a:extLst>
          </p:cNvPr>
          <p:cNvCxnSpPr>
            <a:cxnSpLocks/>
          </p:cNvCxnSpPr>
          <p:nvPr/>
        </p:nvCxnSpPr>
        <p:spPr>
          <a:xfrm>
            <a:off x="9173028" y="3468914"/>
            <a:ext cx="870857"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6" name="Conector recto de flecha 25">
            <a:extLst>
              <a:ext uri="{FF2B5EF4-FFF2-40B4-BE49-F238E27FC236}">
                <a16:creationId xmlns:a16="http://schemas.microsoft.com/office/drawing/2014/main" id="{3B516AA6-AFD8-4B8A-90E2-15D3903358AF}"/>
              </a:ext>
            </a:extLst>
          </p:cNvPr>
          <p:cNvCxnSpPr>
            <a:cxnSpLocks/>
          </p:cNvCxnSpPr>
          <p:nvPr/>
        </p:nvCxnSpPr>
        <p:spPr>
          <a:xfrm>
            <a:off x="9173027" y="4786314"/>
            <a:ext cx="870857" cy="21772"/>
          </a:xfrm>
          <a:prstGeom prst="straightConnector1">
            <a:avLst/>
          </a:prstGeom>
          <a:ln w="25400">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cxnSp>
        <p:nvCxnSpPr>
          <p:cNvPr id="27" name="Conector recto de flecha 26">
            <a:extLst>
              <a:ext uri="{FF2B5EF4-FFF2-40B4-BE49-F238E27FC236}">
                <a16:creationId xmlns:a16="http://schemas.microsoft.com/office/drawing/2014/main" id="{5AF95EAB-116F-4BC5-A076-2E9CA588CC4A}"/>
              </a:ext>
            </a:extLst>
          </p:cNvPr>
          <p:cNvCxnSpPr>
            <a:cxnSpLocks/>
          </p:cNvCxnSpPr>
          <p:nvPr/>
        </p:nvCxnSpPr>
        <p:spPr>
          <a:xfrm>
            <a:off x="2164055" y="4729570"/>
            <a:ext cx="870857" cy="21772"/>
          </a:xfrm>
          <a:prstGeom prst="straightConnector1">
            <a:avLst/>
          </a:prstGeom>
          <a:ln w="25400">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cxnSp>
        <p:nvCxnSpPr>
          <p:cNvPr id="28" name="Conector recto de flecha 27">
            <a:extLst>
              <a:ext uri="{FF2B5EF4-FFF2-40B4-BE49-F238E27FC236}">
                <a16:creationId xmlns:a16="http://schemas.microsoft.com/office/drawing/2014/main" id="{8F049060-2239-4E10-8441-20DAFB159A89}"/>
              </a:ext>
            </a:extLst>
          </p:cNvPr>
          <p:cNvCxnSpPr>
            <a:cxnSpLocks/>
          </p:cNvCxnSpPr>
          <p:nvPr/>
        </p:nvCxnSpPr>
        <p:spPr>
          <a:xfrm>
            <a:off x="2164055" y="3519714"/>
            <a:ext cx="870857"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9" name="CuadroTexto 28">
            <a:extLst>
              <a:ext uri="{FF2B5EF4-FFF2-40B4-BE49-F238E27FC236}">
                <a16:creationId xmlns:a16="http://schemas.microsoft.com/office/drawing/2014/main" id="{50D9CF8F-DC02-425A-B5A8-1F4E18BF4B32}"/>
              </a:ext>
            </a:extLst>
          </p:cNvPr>
          <p:cNvSpPr txBox="1"/>
          <p:nvPr/>
        </p:nvSpPr>
        <p:spPr>
          <a:xfrm>
            <a:off x="1468795" y="3170926"/>
            <a:ext cx="1390520" cy="646331"/>
          </a:xfrm>
          <a:prstGeom prst="rect">
            <a:avLst/>
          </a:prstGeom>
          <a:noFill/>
        </p:spPr>
        <p:txBody>
          <a:bodyPr wrap="square" rtlCol="0">
            <a:spAutoFit/>
          </a:bodyPr>
          <a:lstStyle/>
          <a:p>
            <a:r>
              <a:rPr lang="es-MX" dirty="0"/>
              <a:t>Envió correo de usuario</a:t>
            </a:r>
          </a:p>
        </p:txBody>
      </p:sp>
      <p:sp>
        <p:nvSpPr>
          <p:cNvPr id="30" name="CuadroTexto 29">
            <a:extLst>
              <a:ext uri="{FF2B5EF4-FFF2-40B4-BE49-F238E27FC236}">
                <a16:creationId xmlns:a16="http://schemas.microsoft.com/office/drawing/2014/main" id="{7A7413EF-AD58-4B7E-A389-B34738056F1D}"/>
              </a:ext>
            </a:extLst>
          </p:cNvPr>
          <p:cNvSpPr txBox="1"/>
          <p:nvPr/>
        </p:nvSpPr>
        <p:spPr>
          <a:xfrm>
            <a:off x="1293198" y="4381957"/>
            <a:ext cx="1566117" cy="646331"/>
          </a:xfrm>
          <a:prstGeom prst="rect">
            <a:avLst/>
          </a:prstGeom>
          <a:noFill/>
        </p:spPr>
        <p:txBody>
          <a:bodyPr wrap="square" rtlCol="0">
            <a:spAutoFit/>
          </a:bodyPr>
          <a:lstStyle/>
          <a:p>
            <a:r>
              <a:rPr lang="es-MX" dirty="0"/>
              <a:t>Lectura correo de usuario</a:t>
            </a:r>
          </a:p>
        </p:txBody>
      </p:sp>
      <p:sp>
        <p:nvSpPr>
          <p:cNvPr id="31" name="CuadroTexto 30">
            <a:extLst>
              <a:ext uri="{FF2B5EF4-FFF2-40B4-BE49-F238E27FC236}">
                <a16:creationId xmlns:a16="http://schemas.microsoft.com/office/drawing/2014/main" id="{89AB3D89-519F-4FD3-AED2-8F5BDDD848FB}"/>
              </a:ext>
            </a:extLst>
          </p:cNvPr>
          <p:cNvSpPr txBox="1"/>
          <p:nvPr/>
        </p:nvSpPr>
        <p:spPr>
          <a:xfrm>
            <a:off x="9173027" y="3123977"/>
            <a:ext cx="1659989" cy="646331"/>
          </a:xfrm>
          <a:prstGeom prst="rect">
            <a:avLst/>
          </a:prstGeom>
          <a:noFill/>
        </p:spPr>
        <p:txBody>
          <a:bodyPr wrap="square" rtlCol="0">
            <a:spAutoFit/>
          </a:bodyPr>
          <a:lstStyle/>
          <a:p>
            <a:r>
              <a:rPr lang="es-MX" dirty="0"/>
              <a:t>Conexión TCP correo saliente</a:t>
            </a:r>
          </a:p>
        </p:txBody>
      </p:sp>
      <p:sp>
        <p:nvSpPr>
          <p:cNvPr id="32" name="CuadroTexto 31">
            <a:extLst>
              <a:ext uri="{FF2B5EF4-FFF2-40B4-BE49-F238E27FC236}">
                <a16:creationId xmlns:a16="http://schemas.microsoft.com/office/drawing/2014/main" id="{0378C6AF-1AF2-455C-8605-04F4EC801EB7}"/>
              </a:ext>
            </a:extLst>
          </p:cNvPr>
          <p:cNvSpPr txBox="1"/>
          <p:nvPr/>
        </p:nvSpPr>
        <p:spPr>
          <a:xfrm>
            <a:off x="9289143" y="4441376"/>
            <a:ext cx="1659989" cy="646331"/>
          </a:xfrm>
          <a:prstGeom prst="rect">
            <a:avLst/>
          </a:prstGeom>
          <a:noFill/>
        </p:spPr>
        <p:txBody>
          <a:bodyPr wrap="square" rtlCol="0">
            <a:spAutoFit/>
          </a:bodyPr>
          <a:lstStyle/>
          <a:p>
            <a:r>
              <a:rPr lang="es-MX" dirty="0"/>
              <a:t>Conexión TCP correo entrante</a:t>
            </a:r>
          </a:p>
        </p:txBody>
      </p:sp>
      <p:sp>
        <p:nvSpPr>
          <p:cNvPr id="36" name="CuadroTexto 35">
            <a:extLst>
              <a:ext uri="{FF2B5EF4-FFF2-40B4-BE49-F238E27FC236}">
                <a16:creationId xmlns:a16="http://schemas.microsoft.com/office/drawing/2014/main" id="{52AE33F1-3383-4390-919E-DB5B9F21CECE}"/>
              </a:ext>
            </a:extLst>
          </p:cNvPr>
          <p:cNvSpPr txBox="1"/>
          <p:nvPr/>
        </p:nvSpPr>
        <p:spPr>
          <a:xfrm>
            <a:off x="10119137" y="5276787"/>
            <a:ext cx="621773" cy="369332"/>
          </a:xfrm>
          <a:prstGeom prst="rect">
            <a:avLst/>
          </a:prstGeom>
          <a:noFill/>
        </p:spPr>
        <p:txBody>
          <a:bodyPr wrap="none" rtlCol="0">
            <a:spAutoFit/>
          </a:bodyPr>
          <a:lstStyle/>
          <a:p>
            <a:r>
              <a:rPr lang="es-MX" b="1" dirty="0"/>
              <a:t>MTA</a:t>
            </a:r>
          </a:p>
        </p:txBody>
      </p:sp>
      <p:sp>
        <p:nvSpPr>
          <p:cNvPr id="37" name="CuadroTexto 36">
            <a:extLst>
              <a:ext uri="{FF2B5EF4-FFF2-40B4-BE49-F238E27FC236}">
                <a16:creationId xmlns:a16="http://schemas.microsoft.com/office/drawing/2014/main" id="{80911A35-5851-4540-B3B2-12F0221F1BC2}"/>
              </a:ext>
            </a:extLst>
          </p:cNvPr>
          <p:cNvSpPr txBox="1"/>
          <p:nvPr/>
        </p:nvSpPr>
        <p:spPr>
          <a:xfrm>
            <a:off x="1454483" y="5276787"/>
            <a:ext cx="670568" cy="369332"/>
          </a:xfrm>
          <a:prstGeom prst="rect">
            <a:avLst/>
          </a:prstGeom>
          <a:noFill/>
        </p:spPr>
        <p:txBody>
          <a:bodyPr wrap="none" rtlCol="0">
            <a:spAutoFit/>
          </a:bodyPr>
          <a:lstStyle/>
          <a:p>
            <a:r>
              <a:rPr lang="es-MX" b="1" dirty="0"/>
              <a:t>MUA</a:t>
            </a:r>
          </a:p>
        </p:txBody>
      </p:sp>
    </p:spTree>
    <p:extLst>
      <p:ext uri="{BB962C8B-B14F-4D97-AF65-F5344CB8AC3E}">
        <p14:creationId xmlns:p14="http://schemas.microsoft.com/office/powerpoint/2010/main" val="351567204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E240B-806B-4D08-A180-66CC14EE36FF}"/>
              </a:ext>
            </a:extLst>
          </p:cNvPr>
          <p:cNvSpPr>
            <a:spLocks noGrp="1"/>
          </p:cNvSpPr>
          <p:nvPr>
            <p:ph type="title"/>
          </p:nvPr>
        </p:nvSpPr>
        <p:spPr/>
        <p:txBody>
          <a:bodyPr/>
          <a:lstStyle/>
          <a:p>
            <a:r>
              <a:rPr lang="es-MX" dirty="0"/>
              <a:t>Modos de comunicación</a:t>
            </a:r>
          </a:p>
        </p:txBody>
      </p:sp>
      <p:sp>
        <p:nvSpPr>
          <p:cNvPr id="3" name="Marcador de contenido 2">
            <a:extLst>
              <a:ext uri="{FF2B5EF4-FFF2-40B4-BE49-F238E27FC236}">
                <a16:creationId xmlns:a16="http://schemas.microsoft.com/office/drawing/2014/main" id="{CAFD628B-8291-4D6E-80B6-FB64E19CB22B}"/>
              </a:ext>
            </a:extLst>
          </p:cNvPr>
          <p:cNvSpPr>
            <a:spLocks noGrp="1"/>
          </p:cNvSpPr>
          <p:nvPr>
            <p:ph idx="1"/>
          </p:nvPr>
        </p:nvSpPr>
        <p:spPr/>
        <p:txBody>
          <a:bodyPr/>
          <a:lstStyle/>
          <a:p>
            <a:r>
              <a:rPr lang="es-MX" dirty="0"/>
              <a:t>Cuando un servidor SMTP debe enviar un mensaje a otro servidor SMTP establece una conexión con el receptor.</a:t>
            </a:r>
          </a:p>
          <a:p>
            <a:r>
              <a:rPr lang="es-MX" dirty="0"/>
              <a:t>Esta conexión es unidireccional</a:t>
            </a:r>
          </a:p>
          <a:p>
            <a:r>
              <a:rPr lang="es-MX" dirty="0"/>
              <a:t>Si se requiere que el receptor envíe un mensaje debe esperar a terminar la conexión previa y abrir la suya propia</a:t>
            </a:r>
          </a:p>
          <a:p>
            <a:r>
              <a:rPr lang="es-MX" dirty="0"/>
              <a:t>Una vez establecida la conexión, el emisor envía comandos y mensajes</a:t>
            </a:r>
          </a:p>
        </p:txBody>
      </p:sp>
    </p:spTree>
    <p:extLst>
      <p:ext uri="{BB962C8B-B14F-4D97-AF65-F5344CB8AC3E}">
        <p14:creationId xmlns:p14="http://schemas.microsoft.com/office/powerpoint/2010/main" val="363512820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384D5B-74C6-4B06-91D8-DF6E1C251B94}"/>
              </a:ext>
            </a:extLst>
          </p:cNvPr>
          <p:cNvSpPr>
            <a:spLocks noGrp="1"/>
          </p:cNvSpPr>
          <p:nvPr>
            <p:ph type="title"/>
          </p:nvPr>
        </p:nvSpPr>
        <p:spPr/>
        <p:txBody>
          <a:bodyPr/>
          <a:lstStyle/>
          <a:p>
            <a:r>
              <a:rPr lang="es-MX" dirty="0"/>
              <a:t>Modelo de comunicación</a:t>
            </a:r>
          </a:p>
        </p:txBody>
      </p:sp>
      <p:sp>
        <p:nvSpPr>
          <p:cNvPr id="3" name="Marcador de contenido 2">
            <a:extLst>
              <a:ext uri="{FF2B5EF4-FFF2-40B4-BE49-F238E27FC236}">
                <a16:creationId xmlns:a16="http://schemas.microsoft.com/office/drawing/2014/main" id="{B450F201-B4EC-4F45-9669-A67667BCAA5F}"/>
              </a:ext>
            </a:extLst>
          </p:cNvPr>
          <p:cNvSpPr>
            <a:spLocks noGrp="1"/>
          </p:cNvSpPr>
          <p:nvPr>
            <p:ph idx="1"/>
          </p:nvPr>
        </p:nvSpPr>
        <p:spPr/>
        <p:txBody>
          <a:bodyPr>
            <a:normAutofit fontScale="92500" lnSpcReduction="10000"/>
          </a:bodyPr>
          <a:lstStyle/>
          <a:p>
            <a:pPr marL="514350" indent="-514350">
              <a:buFont typeface="+mj-lt"/>
              <a:buAutoNum type="arabicPeriod"/>
            </a:pPr>
            <a:r>
              <a:rPr lang="es-MX" dirty="0"/>
              <a:t>Consecuencia de la solicitud de envío de un correo, el emisor establece una conexión con el receptor, el receptor puede ser final o un intermediario. Para ello el emisor genera los comandos SMTP en formato ASCII y los envía al recepto.</a:t>
            </a:r>
          </a:p>
          <a:p>
            <a:pPr marL="514350" indent="-514350">
              <a:buFont typeface="+mj-lt"/>
              <a:buAutoNum type="arabicPeriod"/>
            </a:pPr>
            <a:r>
              <a:rPr lang="es-MX" dirty="0"/>
              <a:t>Con el canal establecido, el emisor envía el comando MAIL para indicar que es el emisor de correo, Si el receptor puede acertar correo responde con el comando OK</a:t>
            </a:r>
          </a:p>
          <a:p>
            <a:pPr marL="514350" indent="-514350">
              <a:buFont typeface="+mj-lt"/>
              <a:buAutoNum type="arabicPeriod"/>
            </a:pPr>
            <a:r>
              <a:rPr lang="es-MX" dirty="0"/>
              <a:t>El emisor envía el comando RCPT identificando el destinatario del correo. Si el receptor puede aceptar correo para ese destino responde con un OK</a:t>
            </a:r>
          </a:p>
          <a:p>
            <a:pPr marL="514350" indent="-514350">
              <a:buFont typeface="+mj-lt"/>
              <a:buAutoNum type="arabicPeriod"/>
            </a:pPr>
            <a:r>
              <a:rPr lang="es-MX" dirty="0"/>
              <a:t>Una vez negociado el destino, el emisor comienza a enviar datos terminando con una secuencia especial. En caso de que todo funcione correctamente el receptor emite un OK</a:t>
            </a:r>
          </a:p>
          <a:p>
            <a:pPr marL="514350" indent="-514350">
              <a:buFont typeface="+mj-lt"/>
              <a:buAutoNum type="arabicPeriod"/>
            </a:pPr>
            <a:endParaRPr lang="es-MX" dirty="0"/>
          </a:p>
        </p:txBody>
      </p:sp>
    </p:spTree>
    <p:extLst>
      <p:ext uri="{BB962C8B-B14F-4D97-AF65-F5344CB8AC3E}">
        <p14:creationId xmlns:p14="http://schemas.microsoft.com/office/powerpoint/2010/main" val="240111793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6EE7F0-A6DE-4F6D-8A5A-10FA03C84F25}"/>
              </a:ext>
            </a:extLst>
          </p:cNvPr>
          <p:cNvSpPr>
            <a:spLocks noGrp="1"/>
          </p:cNvSpPr>
          <p:nvPr>
            <p:ph type="title"/>
          </p:nvPr>
        </p:nvSpPr>
        <p:spPr/>
        <p:txBody>
          <a:bodyPr/>
          <a:lstStyle/>
          <a:p>
            <a:r>
              <a:rPr lang="es-MX" dirty="0"/>
              <a:t>Componentes del modelo de comunicación</a:t>
            </a:r>
          </a:p>
        </p:txBody>
      </p:sp>
      <p:sp>
        <p:nvSpPr>
          <p:cNvPr id="3" name="Rectángulo 2">
            <a:extLst>
              <a:ext uri="{FF2B5EF4-FFF2-40B4-BE49-F238E27FC236}">
                <a16:creationId xmlns:a16="http://schemas.microsoft.com/office/drawing/2014/main" id="{5149CE0A-3F2D-40BD-B535-23DCD2C041BC}"/>
              </a:ext>
            </a:extLst>
          </p:cNvPr>
          <p:cNvSpPr/>
          <p:nvPr/>
        </p:nvSpPr>
        <p:spPr>
          <a:xfrm>
            <a:off x="3790892" y="2544344"/>
            <a:ext cx="1494971" cy="290512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dirty="0">
                <a:solidFill>
                  <a:schemeClr val="tx1"/>
                </a:solidFill>
              </a:rPr>
              <a:t>Emisor SMTP</a:t>
            </a:r>
          </a:p>
        </p:txBody>
      </p:sp>
      <p:sp>
        <p:nvSpPr>
          <p:cNvPr id="7" name="Rectángulo 6">
            <a:extLst>
              <a:ext uri="{FF2B5EF4-FFF2-40B4-BE49-F238E27FC236}">
                <a16:creationId xmlns:a16="http://schemas.microsoft.com/office/drawing/2014/main" id="{4813F775-DEBB-4A3E-95C1-27BEAA5C4D64}"/>
              </a:ext>
            </a:extLst>
          </p:cNvPr>
          <p:cNvSpPr/>
          <p:nvPr/>
        </p:nvSpPr>
        <p:spPr>
          <a:xfrm>
            <a:off x="7250537" y="2544344"/>
            <a:ext cx="1494971" cy="290512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dirty="0">
                <a:solidFill>
                  <a:schemeClr val="tx1"/>
                </a:solidFill>
              </a:rPr>
              <a:t>Receptor SMTP</a:t>
            </a:r>
          </a:p>
        </p:txBody>
      </p:sp>
      <p:sp>
        <p:nvSpPr>
          <p:cNvPr id="8" name="Elipse 7">
            <a:extLst>
              <a:ext uri="{FF2B5EF4-FFF2-40B4-BE49-F238E27FC236}">
                <a16:creationId xmlns:a16="http://schemas.microsoft.com/office/drawing/2014/main" id="{C87D5B95-3B3B-45C9-B3DE-9E73A5BFA720}"/>
              </a:ext>
            </a:extLst>
          </p:cNvPr>
          <p:cNvSpPr/>
          <p:nvPr/>
        </p:nvSpPr>
        <p:spPr>
          <a:xfrm>
            <a:off x="838200" y="4030952"/>
            <a:ext cx="2119086" cy="108323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solidFill>
                  <a:schemeClr val="tx1"/>
                </a:solidFill>
              </a:rPr>
              <a:t>Sistema de archivos</a:t>
            </a:r>
          </a:p>
        </p:txBody>
      </p:sp>
      <p:sp>
        <p:nvSpPr>
          <p:cNvPr id="9" name="Elipse 8">
            <a:extLst>
              <a:ext uri="{FF2B5EF4-FFF2-40B4-BE49-F238E27FC236}">
                <a16:creationId xmlns:a16="http://schemas.microsoft.com/office/drawing/2014/main" id="{51CBC2B2-D6F6-4156-BA48-8A897FDA52F4}"/>
              </a:ext>
            </a:extLst>
          </p:cNvPr>
          <p:cNvSpPr/>
          <p:nvPr/>
        </p:nvSpPr>
        <p:spPr>
          <a:xfrm>
            <a:off x="838200" y="2763056"/>
            <a:ext cx="2119086" cy="108323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solidFill>
                  <a:schemeClr val="tx1"/>
                </a:solidFill>
              </a:rPr>
              <a:t>usuarios</a:t>
            </a:r>
          </a:p>
        </p:txBody>
      </p:sp>
      <p:sp>
        <p:nvSpPr>
          <p:cNvPr id="10" name="Elipse 9">
            <a:extLst>
              <a:ext uri="{FF2B5EF4-FFF2-40B4-BE49-F238E27FC236}">
                <a16:creationId xmlns:a16="http://schemas.microsoft.com/office/drawing/2014/main" id="{ED140045-1BBA-4630-A530-52C8809E3D9F}"/>
              </a:ext>
            </a:extLst>
          </p:cNvPr>
          <p:cNvSpPr/>
          <p:nvPr/>
        </p:nvSpPr>
        <p:spPr>
          <a:xfrm>
            <a:off x="9460904" y="4030952"/>
            <a:ext cx="2119086" cy="108323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000" dirty="0">
                <a:solidFill>
                  <a:schemeClr val="tx1"/>
                </a:solidFill>
              </a:rPr>
              <a:t>Sistema de archivos</a:t>
            </a:r>
          </a:p>
        </p:txBody>
      </p:sp>
      <p:cxnSp>
        <p:nvCxnSpPr>
          <p:cNvPr id="12" name="Conector recto de flecha 11">
            <a:extLst>
              <a:ext uri="{FF2B5EF4-FFF2-40B4-BE49-F238E27FC236}">
                <a16:creationId xmlns:a16="http://schemas.microsoft.com/office/drawing/2014/main" id="{835E84F5-067D-4481-A82A-9EC3C0F8A3D4}"/>
              </a:ext>
            </a:extLst>
          </p:cNvPr>
          <p:cNvCxnSpPr>
            <a:cxnSpLocks/>
            <a:stCxn id="9" idx="6"/>
          </p:cNvCxnSpPr>
          <p:nvPr/>
        </p:nvCxnSpPr>
        <p:spPr>
          <a:xfrm>
            <a:off x="2957286" y="3304671"/>
            <a:ext cx="830460" cy="0"/>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4" name="Conector recto de flecha 13">
            <a:extLst>
              <a:ext uri="{FF2B5EF4-FFF2-40B4-BE49-F238E27FC236}">
                <a16:creationId xmlns:a16="http://schemas.microsoft.com/office/drawing/2014/main" id="{1F0C5827-3C2F-4D61-9BDC-DED91E30565B}"/>
              </a:ext>
            </a:extLst>
          </p:cNvPr>
          <p:cNvCxnSpPr>
            <a:cxnSpLocks/>
          </p:cNvCxnSpPr>
          <p:nvPr/>
        </p:nvCxnSpPr>
        <p:spPr>
          <a:xfrm>
            <a:off x="2957286" y="4572567"/>
            <a:ext cx="830460" cy="0"/>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 name="Conector recto de flecha 14">
            <a:extLst>
              <a:ext uri="{FF2B5EF4-FFF2-40B4-BE49-F238E27FC236}">
                <a16:creationId xmlns:a16="http://schemas.microsoft.com/office/drawing/2014/main" id="{F9C89294-1CA5-4E8E-B6C1-989FE3058E44}"/>
              </a:ext>
            </a:extLst>
          </p:cNvPr>
          <p:cNvCxnSpPr>
            <a:cxnSpLocks/>
            <a:endCxn id="10" idx="2"/>
          </p:cNvCxnSpPr>
          <p:nvPr/>
        </p:nvCxnSpPr>
        <p:spPr>
          <a:xfrm>
            <a:off x="8745508" y="4572567"/>
            <a:ext cx="715396" cy="0"/>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7" name="Conector recto de flecha 16">
            <a:extLst>
              <a:ext uri="{FF2B5EF4-FFF2-40B4-BE49-F238E27FC236}">
                <a16:creationId xmlns:a16="http://schemas.microsoft.com/office/drawing/2014/main" id="{E785164B-9523-4BE7-9EC3-6C1840F599A9}"/>
              </a:ext>
            </a:extLst>
          </p:cNvPr>
          <p:cNvCxnSpPr>
            <a:cxnSpLocks/>
          </p:cNvCxnSpPr>
          <p:nvPr/>
        </p:nvCxnSpPr>
        <p:spPr>
          <a:xfrm>
            <a:off x="5295135" y="4036430"/>
            <a:ext cx="1955402" cy="34045"/>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9" name="CuadroTexto 18">
            <a:extLst>
              <a:ext uri="{FF2B5EF4-FFF2-40B4-BE49-F238E27FC236}">
                <a16:creationId xmlns:a16="http://schemas.microsoft.com/office/drawing/2014/main" id="{B229CC5D-C07C-4F6D-9D92-CA3546F1879E}"/>
              </a:ext>
            </a:extLst>
          </p:cNvPr>
          <p:cNvSpPr txBox="1"/>
          <p:nvPr/>
        </p:nvSpPr>
        <p:spPr>
          <a:xfrm>
            <a:off x="5506199" y="3067647"/>
            <a:ext cx="1494971" cy="923330"/>
          </a:xfrm>
          <a:prstGeom prst="rect">
            <a:avLst/>
          </a:prstGeom>
          <a:noFill/>
        </p:spPr>
        <p:txBody>
          <a:bodyPr wrap="square" rtlCol="0">
            <a:spAutoFit/>
          </a:bodyPr>
          <a:lstStyle/>
          <a:p>
            <a:pPr algn="ctr"/>
            <a:r>
              <a:rPr lang="es-MX" dirty="0"/>
              <a:t>Peticiones y</a:t>
            </a:r>
          </a:p>
          <a:p>
            <a:pPr algn="ctr"/>
            <a:r>
              <a:rPr lang="es-MX" dirty="0"/>
              <a:t>Respuestas SMTP</a:t>
            </a:r>
          </a:p>
        </p:txBody>
      </p:sp>
    </p:spTree>
    <p:extLst>
      <p:ext uri="{BB962C8B-B14F-4D97-AF65-F5344CB8AC3E}">
        <p14:creationId xmlns:p14="http://schemas.microsoft.com/office/powerpoint/2010/main" val="155959638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9DFD66B-13A1-4276-8343-4BC9C666CD23}"/>
              </a:ext>
            </a:extLst>
          </p:cNvPr>
          <p:cNvSpPr>
            <a:spLocks noGrp="1"/>
          </p:cNvSpPr>
          <p:nvPr>
            <p:ph type="title"/>
          </p:nvPr>
        </p:nvSpPr>
        <p:spPr/>
        <p:txBody>
          <a:bodyPr/>
          <a:lstStyle/>
          <a:p>
            <a:endParaRPr lang="es-MX" dirty="0"/>
          </a:p>
        </p:txBody>
      </p:sp>
      <p:sp>
        <p:nvSpPr>
          <p:cNvPr id="3" name="Marcador de texto 2">
            <a:extLst>
              <a:ext uri="{FF2B5EF4-FFF2-40B4-BE49-F238E27FC236}">
                <a16:creationId xmlns:a16="http://schemas.microsoft.com/office/drawing/2014/main" id="{CEB53E3B-C802-4F64-B856-D7257E94FDC2}"/>
              </a:ext>
            </a:extLst>
          </p:cNvPr>
          <p:cNvSpPr>
            <a:spLocks noGrp="1"/>
          </p:cNvSpPr>
          <p:nvPr>
            <p:ph type="body" idx="1"/>
          </p:nvPr>
        </p:nvSpPr>
        <p:spPr/>
        <p:txBody>
          <a:bodyPr/>
          <a:lstStyle/>
          <a:p>
            <a:r>
              <a:rPr lang="es-MX" dirty="0"/>
              <a:t>3.2.5 Protocolo SNMP</a:t>
            </a:r>
          </a:p>
        </p:txBody>
      </p:sp>
    </p:spTree>
    <p:extLst>
      <p:ext uri="{BB962C8B-B14F-4D97-AF65-F5344CB8AC3E}">
        <p14:creationId xmlns:p14="http://schemas.microsoft.com/office/powerpoint/2010/main" val="8928576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503D321-3811-434A-9D4D-A77A960E3C35}"/>
              </a:ext>
            </a:extLst>
          </p:cNvPr>
          <p:cNvSpPr>
            <a:spLocks noGrp="1" noChangeArrowheads="1"/>
          </p:cNvSpPr>
          <p:nvPr>
            <p:ph type="title"/>
          </p:nvPr>
        </p:nvSpPr>
        <p:spPr>
          <a:ln/>
        </p:spPr>
        <p:txBody>
          <a:bodyPr vert="horz" lIns="91440" tIns="14747" rIns="91440" bIns="45720" rtlCol="0" anchor="ctr">
            <a:normAutofit/>
          </a:bodyPr>
          <a:lstStyle/>
          <a:p>
            <a:pP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s-MX" altLang="es-MX" dirty="0"/>
              <a:t>Historia de SNMP (Simple Network Management </a:t>
            </a:r>
            <a:r>
              <a:rPr lang="es-MX" altLang="es-MX" dirty="0" err="1"/>
              <a:t>Protocol</a:t>
            </a:r>
            <a:r>
              <a:rPr lang="es-MX" altLang="es-MX" dirty="0"/>
              <a:t>) </a:t>
            </a:r>
          </a:p>
        </p:txBody>
      </p:sp>
      <p:sp>
        <p:nvSpPr>
          <p:cNvPr id="5122" name="Rectangle 2">
            <a:extLst>
              <a:ext uri="{FF2B5EF4-FFF2-40B4-BE49-F238E27FC236}">
                <a16:creationId xmlns:a16="http://schemas.microsoft.com/office/drawing/2014/main" id="{CF1AB1F2-83E5-4E89-9E09-3446F90535EF}"/>
              </a:ext>
            </a:extLst>
          </p:cNvPr>
          <p:cNvSpPr>
            <a:spLocks noGrp="1" noChangeArrowheads="1"/>
          </p:cNvSpPr>
          <p:nvPr>
            <p:ph idx="1"/>
          </p:nvPr>
        </p:nvSpPr>
        <p:spPr>
          <a:ln/>
        </p:spPr>
        <p:txBody>
          <a:bodyPr>
            <a:normAutofit/>
          </a:bodyPr>
          <a:lstStyle/>
          <a:p>
            <a:pPr marL="0" indent="0">
              <a:buSzPct val="45000"/>
              <a:buNone/>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s-MX" altLang="es-MX" sz="2177" dirty="0"/>
              <a:t>En los ochenta surgen tres propuestas</a:t>
            </a:r>
          </a:p>
          <a:p>
            <a:pPr marL="195864"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s-MX" altLang="es-MX" sz="2177" dirty="0"/>
              <a:t>HEMS (</a:t>
            </a:r>
            <a:r>
              <a:rPr lang="es-MX" altLang="es-MX" sz="2177" dirty="0" err="1"/>
              <a:t>Hight-level</a:t>
            </a:r>
            <a:r>
              <a:rPr lang="es-MX" altLang="es-MX" sz="2177" dirty="0"/>
              <a:t> </a:t>
            </a:r>
            <a:r>
              <a:rPr lang="es-MX" altLang="es-MX" sz="2177" dirty="0" err="1"/>
              <a:t>entity</a:t>
            </a:r>
            <a:r>
              <a:rPr lang="es-MX" altLang="es-MX" sz="2177" dirty="0"/>
              <a:t> </a:t>
            </a:r>
            <a:r>
              <a:rPr lang="es-MX" altLang="es-MX" sz="2177" dirty="0" err="1"/>
              <a:t>management</a:t>
            </a:r>
            <a:r>
              <a:rPr lang="es-MX" altLang="es-MX" sz="2177" dirty="0"/>
              <a:t> </a:t>
            </a:r>
            <a:r>
              <a:rPr lang="es-MX" altLang="es-MX" sz="2177" dirty="0" err="1"/>
              <a:t>system</a:t>
            </a:r>
            <a:r>
              <a:rPr lang="es-MX" altLang="es-MX" sz="2177" dirty="0"/>
              <a:t>) que es una generalización del que fue el primer protocolo de gestión usado en internet (HMP)</a:t>
            </a:r>
          </a:p>
          <a:p>
            <a:pPr marL="195864"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s-MX" altLang="es-MX" sz="2177" dirty="0"/>
              <a:t>SNMP que es una versión mejorada de SGMP (Simple Gateway </a:t>
            </a:r>
            <a:r>
              <a:rPr lang="es-MX" altLang="es-MX" sz="2177" dirty="0" err="1"/>
              <a:t>Monitoring</a:t>
            </a:r>
            <a:r>
              <a:rPr lang="es-MX" altLang="es-MX" sz="2177" dirty="0"/>
              <a:t> </a:t>
            </a:r>
            <a:r>
              <a:rPr lang="es-MX" altLang="es-MX" sz="2177" dirty="0" err="1"/>
              <a:t>Protocol</a:t>
            </a:r>
            <a:r>
              <a:rPr lang="es-MX" altLang="es-MX" sz="2177" dirty="0"/>
              <a:t>)</a:t>
            </a:r>
          </a:p>
          <a:p>
            <a:pPr marL="195864" indent="-195864">
              <a:buSzPct val="45000"/>
              <a:buFont typeface="Wingdings" panose="05000000000000000000" pitchFamily="2" charset="2"/>
              <a:buChar cha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s-MX" altLang="es-MX" sz="2177" dirty="0"/>
              <a:t>CMOT (CMIP </a:t>
            </a:r>
            <a:r>
              <a:rPr lang="es-MX" altLang="es-MX" sz="2177" dirty="0" err="1"/>
              <a:t>over</a:t>
            </a:r>
            <a:r>
              <a:rPr lang="es-MX" altLang="es-MX" sz="2177" dirty="0"/>
              <a:t> TCP/IP) que intenta incorporar, hasta donde sea posible, el protocolo CMIP (</a:t>
            </a:r>
            <a:r>
              <a:rPr lang="es-MX" altLang="es-MX" sz="2177" dirty="0" err="1"/>
              <a:t>Common</a:t>
            </a:r>
            <a:r>
              <a:rPr lang="es-MX" altLang="es-MX" sz="2177" dirty="0"/>
              <a:t> Management </a:t>
            </a:r>
            <a:r>
              <a:rPr lang="es-MX" altLang="es-MX" sz="2177" dirty="0" err="1"/>
              <a:t>Information</a:t>
            </a:r>
            <a:r>
              <a:rPr lang="es-MX" altLang="es-MX" sz="2177" dirty="0"/>
              <a:t> </a:t>
            </a:r>
            <a:r>
              <a:rPr lang="es-MX" altLang="es-MX" sz="2177" dirty="0" err="1"/>
              <a:t>Protocol</a:t>
            </a:r>
            <a:r>
              <a:rPr lang="es-MX" altLang="es-MX" sz="2177" dirty="0"/>
              <a:t>)</a:t>
            </a:r>
          </a:p>
        </p:txBody>
      </p:sp>
      <p:sp>
        <p:nvSpPr>
          <p:cNvPr id="4" name="Marcador de número de diapositiva 5">
            <a:extLst>
              <a:ext uri="{FF2B5EF4-FFF2-40B4-BE49-F238E27FC236}">
                <a16:creationId xmlns:a16="http://schemas.microsoft.com/office/drawing/2014/main" id="{5C40ECAC-805E-4F60-830E-286DAD9995B3}"/>
              </a:ext>
            </a:extLst>
          </p:cNvPr>
          <p:cNvSpPr>
            <a:spLocks noGrp="1"/>
          </p:cNvSpPr>
          <p:nvPr>
            <p:ph type="sldNum" sz="quarter" idx="12"/>
          </p:nvPr>
        </p:nvSpPr>
        <p:spPr/>
        <p:txBody>
          <a:bodyPr/>
          <a:lstStyle/>
          <a:p>
            <a:fld id="{A455E5C4-ABFC-4F7C-BADB-FD702E6A1362}" type="slidenum">
              <a:rPr lang="en-US" altLang="es-MX"/>
              <a:pPr/>
              <a:t>98</a:t>
            </a:fld>
            <a:endParaRPr lang="en-US" altLang="es-MX"/>
          </a:p>
        </p:txBody>
      </p:sp>
    </p:spTree>
    <p:extLst>
      <p:ext uri="{BB962C8B-B14F-4D97-AF65-F5344CB8AC3E}">
        <p14:creationId xmlns:p14="http://schemas.microsoft.com/office/powerpoint/2010/main" val="833286816"/>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a:extLst>
              <a:ext uri="{FF2B5EF4-FFF2-40B4-BE49-F238E27FC236}">
                <a16:creationId xmlns:a16="http://schemas.microsoft.com/office/drawing/2014/main" id="{6E92CEFE-C897-41D4-82FE-339DF88FF05D}"/>
              </a:ext>
            </a:extLst>
          </p:cNvPr>
          <p:cNvSpPr>
            <a:spLocks noGrp="1" noChangeArrowheads="1"/>
          </p:cNvSpPr>
          <p:nvPr>
            <p:ph type="title"/>
          </p:nvPr>
        </p:nvSpPr>
        <p:spPr>
          <a:ln/>
        </p:spPr>
        <p:txBody>
          <a:bodyPr vert="horz" lIns="91440" tIns="14747" rIns="91440" bIns="45720" rtlCol="0" anchor="ctr">
            <a:normAutofit/>
          </a:bodyPr>
          <a:lstStyle/>
          <a:p>
            <a:pPr>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s-MX" altLang="es-MX"/>
              <a:t>Historia</a:t>
            </a:r>
          </a:p>
        </p:txBody>
      </p:sp>
      <p:sp>
        <p:nvSpPr>
          <p:cNvPr id="6146" name="Rectangle 2">
            <a:extLst>
              <a:ext uri="{FF2B5EF4-FFF2-40B4-BE49-F238E27FC236}">
                <a16:creationId xmlns:a16="http://schemas.microsoft.com/office/drawing/2014/main" id="{489464D3-7086-4967-807E-3E7E0211BAEA}"/>
              </a:ext>
            </a:extLst>
          </p:cNvPr>
          <p:cNvSpPr>
            <a:spLocks noGrp="1" noChangeArrowheads="1"/>
          </p:cNvSpPr>
          <p:nvPr>
            <p:ph idx="1"/>
          </p:nvPr>
        </p:nvSpPr>
        <p:spPr>
          <a:ln/>
        </p:spPr>
        <p:txBody>
          <a:bodyPr/>
          <a:lstStyle/>
          <a:p>
            <a:pPr>
              <a:buSzPct val="45000"/>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s-MX" altLang="es-MX" dirty="0"/>
              <a:t>En 1988, el IAB recibe las propuestas y decide el desarrollo de SNMP como solución a corto plazo y CMOT a largo plazo. </a:t>
            </a:r>
          </a:p>
          <a:p>
            <a:pPr>
              <a:buSzPct val="45000"/>
              <a:tabLst>
                <a:tab pos="407571" algn="l"/>
                <a:tab pos="815142" algn="l"/>
                <a:tab pos="1222713" algn="l"/>
                <a:tab pos="1630284" algn="l"/>
                <a:tab pos="2037855" algn="l"/>
                <a:tab pos="2445426" algn="l"/>
                <a:tab pos="2852997" algn="l"/>
                <a:tab pos="3260568" algn="l"/>
                <a:tab pos="3668139" algn="l"/>
                <a:tab pos="4075709" algn="l"/>
                <a:tab pos="4483281" algn="l"/>
                <a:tab pos="4890851" algn="l"/>
                <a:tab pos="5298423" algn="l"/>
                <a:tab pos="5705993" algn="l"/>
                <a:tab pos="6113565" algn="l"/>
                <a:tab pos="6521135" algn="l"/>
                <a:tab pos="6928706" algn="l"/>
                <a:tab pos="7336277" algn="l"/>
                <a:tab pos="7743848" algn="l"/>
                <a:tab pos="8151419" algn="l"/>
              </a:tabLst>
            </a:pPr>
            <a:r>
              <a:rPr lang="es-MX" altLang="es-MX" dirty="0"/>
              <a:t>HEMS es mas potente pero se pensaba que las redes poco a poco migrarían al modelo OSI se eligió SNMP porque era mas simple y por tanto mas fácil de implementar.</a:t>
            </a:r>
          </a:p>
        </p:txBody>
      </p:sp>
      <p:sp>
        <p:nvSpPr>
          <p:cNvPr id="4" name="Marcador de número de diapositiva 5">
            <a:extLst>
              <a:ext uri="{FF2B5EF4-FFF2-40B4-BE49-F238E27FC236}">
                <a16:creationId xmlns:a16="http://schemas.microsoft.com/office/drawing/2014/main" id="{97AE41CB-C69C-4294-87FC-F8B617DC22A3}"/>
              </a:ext>
            </a:extLst>
          </p:cNvPr>
          <p:cNvSpPr>
            <a:spLocks noGrp="1"/>
          </p:cNvSpPr>
          <p:nvPr>
            <p:ph type="sldNum" sz="quarter" idx="12"/>
          </p:nvPr>
        </p:nvSpPr>
        <p:spPr/>
        <p:txBody>
          <a:bodyPr/>
          <a:lstStyle/>
          <a:p>
            <a:fld id="{9EF89F3C-87D3-4526-A630-9D561C198F68}" type="slidenum">
              <a:rPr lang="en-US" altLang="es-MX"/>
              <a:pPr/>
              <a:t>99</a:t>
            </a:fld>
            <a:endParaRPr lang="en-US" altLang="es-MX"/>
          </a:p>
        </p:txBody>
      </p:sp>
    </p:spTree>
    <p:extLst>
      <p:ext uri="{BB962C8B-B14F-4D97-AF65-F5344CB8AC3E}">
        <p14:creationId xmlns:p14="http://schemas.microsoft.com/office/powerpoint/2010/main" val="407138362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1213</TotalTime>
  <Words>8033</Words>
  <Application>Microsoft Office PowerPoint</Application>
  <PresentationFormat>Panorámica</PresentationFormat>
  <Paragraphs>806</Paragraphs>
  <Slides>129</Slides>
  <Notes>6</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129</vt:i4>
      </vt:variant>
    </vt:vector>
  </HeadingPairs>
  <TitlesOfParts>
    <vt:vector size="134" baseType="lpstr">
      <vt:lpstr>Arial</vt:lpstr>
      <vt:lpstr>Calibri</vt:lpstr>
      <vt:lpstr>Calibri Light</vt:lpstr>
      <vt:lpstr>Wingdings</vt:lpstr>
      <vt:lpstr>Tema de Office</vt:lpstr>
      <vt:lpstr>Unidad III</vt:lpstr>
      <vt:lpstr>Presentación de PowerPoint</vt:lpstr>
      <vt:lpstr>Presentación de PowerPoint</vt:lpstr>
      <vt:lpstr>TFTP protocolo trivial para transferencia de archivos</vt:lpstr>
      <vt:lpstr>Sesión en TFTP</vt:lpstr>
      <vt:lpstr>Sesión en TFTP</vt:lpstr>
      <vt:lpstr>Presentación de PowerPoint</vt:lpstr>
      <vt:lpstr>DNS (Domain Name service)</vt:lpstr>
      <vt:lpstr>Resolución directa e inversa</vt:lpstr>
      <vt:lpstr>Espacio de nombres</vt:lpstr>
      <vt:lpstr>Servidores de nombres</vt:lpstr>
      <vt:lpstr>Resolvers</vt:lpstr>
      <vt:lpstr>Servidor primario</vt:lpstr>
      <vt:lpstr>Servidor secundario</vt:lpstr>
      <vt:lpstr>Consultas recursivas e iterativas</vt:lpstr>
      <vt:lpstr>Consulta recursiva</vt:lpstr>
      <vt:lpstr>Consulta iterativa</vt:lpstr>
      <vt:lpstr>Presentación de PowerPoint</vt:lpstr>
      <vt:lpstr>DHCP Dynamic Host Configuration Protocol</vt:lpstr>
      <vt:lpstr>Introducción a DHCP</vt:lpstr>
      <vt:lpstr>Introducción a DHCP</vt:lpstr>
      <vt:lpstr>Introducción a DHCP</vt:lpstr>
      <vt:lpstr>Almacenamiento dinámico</vt:lpstr>
      <vt:lpstr>Almacenamiento manual</vt:lpstr>
      <vt:lpstr>Introducción a DHCP</vt:lpstr>
      <vt:lpstr>Introducción a DHCP</vt:lpstr>
      <vt:lpstr>Introducción a DHCP</vt:lpstr>
      <vt:lpstr>Protocolo DHCP</vt:lpstr>
      <vt:lpstr>Protocolo DHCP</vt:lpstr>
      <vt:lpstr>Protocolo DHCP</vt:lpstr>
      <vt:lpstr>Protocolo DHCP</vt:lpstr>
      <vt:lpstr>Protocolo DHCP</vt:lpstr>
      <vt:lpstr>Protocolo DHCP</vt:lpstr>
      <vt:lpstr>Presentación de PowerPoint</vt:lpstr>
      <vt:lpstr>NFS Network File System</vt:lpstr>
      <vt:lpstr>NFS</vt:lpstr>
      <vt:lpstr>Implementación de NFS</vt:lpstr>
      <vt:lpstr>RPC</vt:lpstr>
      <vt:lpstr>RPC</vt:lpstr>
      <vt:lpstr>XDR</vt:lpstr>
      <vt:lpstr>XDR</vt:lpstr>
      <vt:lpstr>Presentación de PowerPoint</vt:lpstr>
      <vt:lpstr>Presentación de PowerPoint</vt:lpstr>
      <vt:lpstr>Historia de FTP (File Transfer Protocol)</vt:lpstr>
      <vt:lpstr>FTP</vt:lpstr>
      <vt:lpstr>Como funciona FTP</vt:lpstr>
      <vt:lpstr>Características de FTP</vt:lpstr>
      <vt:lpstr>Comandos FTP</vt:lpstr>
      <vt:lpstr>Una transacción simple en FTP</vt:lpstr>
      <vt:lpstr>Una transacción simple en FTP</vt:lpstr>
      <vt:lpstr>Un ejemplo práctico</vt:lpstr>
      <vt:lpstr>Tipos de conexión</vt:lpstr>
      <vt:lpstr>Modo pasivo</vt:lpstr>
      <vt:lpstr>Presentación de PowerPoint</vt:lpstr>
      <vt:lpstr>Modo activo</vt:lpstr>
      <vt:lpstr>Presentación de PowerPoint</vt:lpstr>
      <vt:lpstr>Presentación de PowerPoint</vt:lpstr>
      <vt:lpstr>Telnet</vt:lpstr>
      <vt:lpstr>Se diseño sobre 3 principios básicos</vt:lpstr>
      <vt:lpstr>Network Virtual Terminal (NVT)</vt:lpstr>
      <vt:lpstr>Telnet</vt:lpstr>
      <vt:lpstr>IAC (Interpret As Command)</vt:lpstr>
      <vt:lpstr>IAC, interpretar como un comando</vt:lpstr>
      <vt:lpstr>Ejemplos de tipos de operación </vt:lpstr>
      <vt:lpstr>Ejemplos de tipos de operación </vt:lpstr>
      <vt:lpstr>Opciones </vt:lpstr>
      <vt:lpstr>Ejemplo</vt:lpstr>
      <vt:lpstr>Si el cliente deseara identificar el tipo de terminal</vt:lpstr>
      <vt:lpstr>Presentación de PowerPoint</vt:lpstr>
      <vt:lpstr>Historia de HTTP</vt:lpstr>
      <vt:lpstr>HTTP, HyperText Transfer Protocol</vt:lpstr>
      <vt:lpstr>MIME en HTTP</vt:lpstr>
      <vt:lpstr>Características principales</vt:lpstr>
      <vt:lpstr>Características principales</vt:lpstr>
      <vt:lpstr>Procedimiento</vt:lpstr>
      <vt:lpstr>Petición</vt:lpstr>
      <vt:lpstr>Petición</vt:lpstr>
      <vt:lpstr>Petición</vt:lpstr>
      <vt:lpstr>Mensaje</vt:lpstr>
      <vt:lpstr>Respuesta</vt:lpstr>
      <vt:lpstr>Respuesta</vt:lpstr>
      <vt:lpstr>Respuesta</vt:lpstr>
      <vt:lpstr>Lista de encabezados</vt:lpstr>
      <vt:lpstr>Encabezados de petición (1/2)</vt:lpstr>
      <vt:lpstr>Encabezados de petición (2/2)</vt:lpstr>
      <vt:lpstr>Encabezado de respuesta</vt:lpstr>
      <vt:lpstr>Encabezado de entidad</vt:lpstr>
      <vt:lpstr>Presentación de PowerPoint</vt:lpstr>
      <vt:lpstr>El sistema de correo electrónico</vt:lpstr>
      <vt:lpstr>Historia de SMTP (Simple Mail Transfer Protocol)</vt:lpstr>
      <vt:lpstr>Estructura de SMTP y POP</vt:lpstr>
      <vt:lpstr>Estructura general del sistema de correo electrónico</vt:lpstr>
      <vt:lpstr>Estructura general del sistema de correo electrónico</vt:lpstr>
      <vt:lpstr>Modos de comunicación</vt:lpstr>
      <vt:lpstr>Modelo de comunicación</vt:lpstr>
      <vt:lpstr>Componentes del modelo de comunicación</vt:lpstr>
      <vt:lpstr>Presentación de PowerPoint</vt:lpstr>
      <vt:lpstr>Historia de SNMP (Simple Network Management Protocol) </vt:lpstr>
      <vt:lpstr>Historia</vt:lpstr>
      <vt:lpstr>Historia</vt:lpstr>
      <vt:lpstr>Evoluciones mas importantes</vt:lpstr>
      <vt:lpstr>Extensiones de seguridad y funcionalidad</vt:lpstr>
      <vt:lpstr>Extensiones de seguridad y funcionalidad</vt:lpstr>
      <vt:lpstr>Limitaciones de SNMP versión 1</vt:lpstr>
      <vt:lpstr>Limitaciones de SNMP versión 1</vt:lpstr>
      <vt:lpstr>SNMP versión 2</vt:lpstr>
      <vt:lpstr>SNMP versión 2</vt:lpstr>
      <vt:lpstr>Arquitectura</vt:lpstr>
      <vt:lpstr>Elementos de gestión</vt:lpstr>
      <vt:lpstr>Sobre los agentes</vt:lpstr>
      <vt:lpstr>La MIB local</vt:lpstr>
      <vt:lpstr>Instrucciones </vt:lpstr>
      <vt:lpstr>Número de estaciones</vt:lpstr>
      <vt:lpstr>Entorno de gestión</vt:lpstr>
      <vt:lpstr>MIB</vt:lpstr>
      <vt:lpstr>El MIB debe cumplir</vt:lpstr>
      <vt:lpstr>El MIB debe cumplir</vt:lpstr>
      <vt:lpstr>Estructura de la MIB (SMI)</vt:lpstr>
      <vt:lpstr>Estructura de la MIB (SMI)</vt:lpstr>
      <vt:lpstr>Estructura de la MIB (SMI)</vt:lpstr>
      <vt:lpstr>Estructura de la MIB (SMI)</vt:lpstr>
      <vt:lpstr>Estructura de la MIB (SMI)</vt:lpstr>
      <vt:lpstr>Estructura de la MIB (SMI)</vt:lpstr>
      <vt:lpstr>Estructura de la MIB (SMI)</vt:lpstr>
      <vt:lpstr>Estructura de la MIB (SMI)</vt:lpstr>
      <vt:lpstr>Contenidos de la MIB</vt:lpstr>
      <vt:lpstr>Criterios para agregar un objeto de la MIB - II</vt:lpstr>
      <vt:lpstr>Los 10 grupos de la MIB</vt:lpstr>
      <vt:lpstr>Protocolo SNMP y la MIB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Ricardo Mtz</dc:creator>
  <cp:lastModifiedBy>Ricardo Mtz</cp:lastModifiedBy>
  <cp:revision>31</cp:revision>
  <dcterms:created xsi:type="dcterms:W3CDTF">2018-02-13T16:33:52Z</dcterms:created>
  <dcterms:modified xsi:type="dcterms:W3CDTF">2018-06-06T13:25:27Z</dcterms:modified>
</cp:coreProperties>
</file>

<file path=docProps/thumbnail.jpeg>
</file>